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xml" ContentType="application/inkml+xml"/>
  <Override PartName="/ppt/ink/ink2.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57" r:id="rId2"/>
    <p:sldId id="471" r:id="rId3"/>
    <p:sldId id="590" r:id="rId4"/>
    <p:sldId id="533" r:id="rId5"/>
    <p:sldId id="534" r:id="rId6"/>
    <p:sldId id="535" r:id="rId7"/>
    <p:sldId id="536" r:id="rId8"/>
    <p:sldId id="537" r:id="rId9"/>
    <p:sldId id="538" r:id="rId10"/>
    <p:sldId id="539" r:id="rId11"/>
    <p:sldId id="541" r:id="rId12"/>
    <p:sldId id="542" r:id="rId13"/>
    <p:sldId id="545" r:id="rId14"/>
    <p:sldId id="544" r:id="rId15"/>
    <p:sldId id="546" r:id="rId16"/>
    <p:sldId id="567" r:id="rId17"/>
    <p:sldId id="547" r:id="rId18"/>
    <p:sldId id="579" r:id="rId19"/>
    <p:sldId id="574" r:id="rId20"/>
    <p:sldId id="548" r:id="rId21"/>
    <p:sldId id="575" r:id="rId22"/>
    <p:sldId id="576" r:id="rId23"/>
    <p:sldId id="573" r:id="rId24"/>
    <p:sldId id="549" r:id="rId25"/>
    <p:sldId id="550" r:id="rId26"/>
    <p:sldId id="551" r:id="rId27"/>
    <p:sldId id="552" r:id="rId28"/>
    <p:sldId id="553" r:id="rId29"/>
    <p:sldId id="554" r:id="rId30"/>
    <p:sldId id="557" r:id="rId31"/>
    <p:sldId id="555" r:id="rId32"/>
    <p:sldId id="577" r:id="rId33"/>
    <p:sldId id="578" r:id="rId34"/>
    <p:sldId id="543" r:id="rId35"/>
    <p:sldId id="540" r:id="rId36"/>
    <p:sldId id="568" r:id="rId37"/>
    <p:sldId id="569" r:id="rId38"/>
    <p:sldId id="571" r:id="rId39"/>
    <p:sldId id="572" r:id="rId40"/>
    <p:sldId id="570" r:id="rId41"/>
    <p:sldId id="558" r:id="rId42"/>
    <p:sldId id="559" r:id="rId43"/>
    <p:sldId id="560" r:id="rId44"/>
    <p:sldId id="583" r:id="rId45"/>
    <p:sldId id="585" r:id="rId46"/>
    <p:sldId id="561" r:id="rId47"/>
    <p:sldId id="586" r:id="rId48"/>
    <p:sldId id="587" r:id="rId49"/>
    <p:sldId id="556" r:id="rId50"/>
    <p:sldId id="564" r:id="rId51"/>
    <p:sldId id="580" r:id="rId52"/>
    <p:sldId id="581" r:id="rId53"/>
    <p:sldId id="582" r:id="rId54"/>
    <p:sldId id="565" r:id="rId55"/>
    <p:sldId id="566" r:id="rId56"/>
    <p:sldId id="588" r:id="rId57"/>
    <p:sldId id="589" r:id="rId58"/>
    <p:sldId id="510" r:id="rId59"/>
  </p:sldIdLst>
  <p:sldSz cx="9144000" cy="6858000" type="screen4x3"/>
  <p:notesSz cx="6669088"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93">
          <p15:clr>
            <a:srgbClr val="A4A3A4"/>
          </p15:clr>
        </p15:guide>
        <p15:guide id="2" orient="horz" pos="529">
          <p15:clr>
            <a:srgbClr val="A4A3A4"/>
          </p15:clr>
        </p15:guide>
        <p15:guide id="3" pos="420">
          <p15:clr>
            <a:srgbClr val="A4A3A4"/>
          </p15:clr>
        </p15:guide>
        <p15:guide id="4" pos="53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910"/>
    <a:srgbClr val="FF8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87" autoAdjust="0"/>
    <p:restoredTop sz="83265" autoAdjust="0"/>
  </p:normalViewPr>
  <p:slideViewPr>
    <p:cSldViewPr snapToGrid="0" snapToObjects="1">
      <p:cViewPr varScale="1">
        <p:scale>
          <a:sx n="132" d="100"/>
          <a:sy n="132" d="100"/>
        </p:scale>
        <p:origin x="3104" y="176"/>
      </p:cViewPr>
      <p:guideLst>
        <p:guide orient="horz" pos="3893"/>
        <p:guide orient="horz" pos="529"/>
        <p:guide pos="420"/>
        <p:guide pos="53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259F34-996C-CB4D-846F-6B5272A285F0}" type="doc">
      <dgm:prSet loTypeId="urn:microsoft.com/office/officeart/2005/8/layout/hChevron3" loCatId="" qsTypeId="urn:microsoft.com/office/officeart/2005/8/quickstyle/simple1" qsCatId="simple" csTypeId="urn:microsoft.com/office/officeart/2005/8/colors/colorful1" csCatId="colorful" phldr="1"/>
      <dgm:spPr/>
    </dgm:pt>
    <dgm:pt modelId="{8F8FA872-5B00-6C47-AB8E-CA0D9409FA8F}">
      <dgm:prSet phldrT="[Text]"/>
      <dgm:spPr>
        <a:solidFill>
          <a:srgbClr val="FF0000"/>
        </a:solidFill>
      </dgm:spPr>
      <dgm:t>
        <a:bodyPr/>
        <a:lstStyle/>
        <a:p>
          <a:pPr>
            <a:buFont typeface="Courier New" panose="02070309020205020404" pitchFamily="49" charset="0"/>
            <a:buChar char="o"/>
          </a:pPr>
          <a:r>
            <a:rPr lang="en-AU" b="1"/>
            <a:t>CONV1</a:t>
          </a:r>
          <a:endParaRPr lang="en-US"/>
        </a:p>
      </dgm:t>
    </dgm:pt>
    <dgm:pt modelId="{187EAF81-6874-9E48-A5E5-16A7681BCC69}" type="parTrans" cxnId="{540D9994-0A17-7D4C-846B-BF5CD47F933A}">
      <dgm:prSet/>
      <dgm:spPr/>
      <dgm:t>
        <a:bodyPr/>
        <a:lstStyle/>
        <a:p>
          <a:endParaRPr lang="en-US"/>
        </a:p>
      </dgm:t>
    </dgm:pt>
    <dgm:pt modelId="{05985D56-6339-F047-BAFA-395D204FE5F4}" type="sibTrans" cxnId="{540D9994-0A17-7D4C-846B-BF5CD47F933A}">
      <dgm:prSet/>
      <dgm:spPr/>
      <dgm:t>
        <a:bodyPr/>
        <a:lstStyle/>
        <a:p>
          <a:endParaRPr lang="en-US"/>
        </a:p>
      </dgm:t>
    </dgm:pt>
    <dgm:pt modelId="{E581A7D2-10B8-0942-9E3E-43E716586EE8}">
      <dgm:prSet/>
      <dgm:spPr>
        <a:solidFill>
          <a:schemeClr val="accent1"/>
        </a:solidFill>
      </dgm:spPr>
      <dgm:t>
        <a:bodyPr/>
        <a:lstStyle/>
        <a:p>
          <a:pPr>
            <a:buFont typeface="Courier New" panose="02070309020205020404" pitchFamily="49" charset="0"/>
            <a:buChar char="o"/>
          </a:pPr>
          <a:r>
            <a:rPr lang="en-AU" b="1" dirty="0"/>
            <a:t>Max Pool1</a:t>
          </a:r>
          <a:endParaRPr lang="en-AU" dirty="0"/>
        </a:p>
      </dgm:t>
    </dgm:pt>
    <dgm:pt modelId="{2A35F6DB-55A3-4E41-89F8-1CFE4E8DBBDD}" type="parTrans" cxnId="{0F95913E-6641-3C4D-8111-F30FA997F74A}">
      <dgm:prSet/>
      <dgm:spPr/>
      <dgm:t>
        <a:bodyPr/>
        <a:lstStyle/>
        <a:p>
          <a:endParaRPr lang="en-US"/>
        </a:p>
      </dgm:t>
    </dgm:pt>
    <dgm:pt modelId="{EC21E917-DD16-7F4A-97A8-9319E0CEB17F}" type="sibTrans" cxnId="{0F95913E-6641-3C4D-8111-F30FA997F74A}">
      <dgm:prSet/>
      <dgm:spPr/>
      <dgm:t>
        <a:bodyPr/>
        <a:lstStyle/>
        <a:p>
          <a:endParaRPr lang="en-US"/>
        </a:p>
      </dgm:t>
    </dgm:pt>
    <dgm:pt modelId="{EBF4C5E1-5058-9B44-B7F0-E44B7DE6D78A}">
      <dgm:prSet/>
      <dgm:spPr>
        <a:solidFill>
          <a:srgbClr val="00B050"/>
        </a:solidFill>
      </dgm:spPr>
      <dgm:t>
        <a:bodyPr/>
        <a:lstStyle/>
        <a:p>
          <a:pPr>
            <a:buFont typeface="Courier New" panose="02070309020205020404" pitchFamily="49" charset="0"/>
            <a:buChar char="o"/>
          </a:pPr>
          <a:r>
            <a:rPr lang="en-AU" b="1" dirty="0"/>
            <a:t>NORM1</a:t>
          </a:r>
          <a:endParaRPr lang="en-AU" dirty="0"/>
        </a:p>
      </dgm:t>
    </dgm:pt>
    <dgm:pt modelId="{E5787A40-9881-B04E-86DF-7736DCCD72CF}" type="parTrans" cxnId="{9E038EA4-B66D-FA47-BFBA-E55DD2C78ADB}">
      <dgm:prSet/>
      <dgm:spPr/>
      <dgm:t>
        <a:bodyPr/>
        <a:lstStyle/>
        <a:p>
          <a:endParaRPr lang="en-US"/>
        </a:p>
      </dgm:t>
    </dgm:pt>
    <dgm:pt modelId="{D4025998-802C-3646-A467-E15F85EFB903}" type="sibTrans" cxnId="{9E038EA4-B66D-FA47-BFBA-E55DD2C78ADB}">
      <dgm:prSet/>
      <dgm:spPr/>
      <dgm:t>
        <a:bodyPr/>
        <a:lstStyle/>
        <a:p>
          <a:endParaRPr lang="en-US"/>
        </a:p>
      </dgm:t>
    </dgm:pt>
    <dgm:pt modelId="{F776934F-1179-A144-93E7-A68CF13A6641}">
      <dgm:prSet/>
      <dgm:spPr>
        <a:solidFill>
          <a:srgbClr val="FF0000"/>
        </a:solidFill>
      </dgm:spPr>
      <dgm:t>
        <a:bodyPr/>
        <a:lstStyle/>
        <a:p>
          <a:pPr>
            <a:buFont typeface="Courier New" panose="02070309020205020404" pitchFamily="49" charset="0"/>
            <a:buChar char="o"/>
          </a:pPr>
          <a:r>
            <a:rPr lang="en-AU" b="1"/>
            <a:t>CONV2</a:t>
          </a:r>
          <a:endParaRPr lang="en-AU"/>
        </a:p>
      </dgm:t>
    </dgm:pt>
    <dgm:pt modelId="{82F690EB-B392-8F47-8B3D-D3493BA8741C}" type="parTrans" cxnId="{EAFC559A-C66B-8C41-B8BF-C6CDBF58223F}">
      <dgm:prSet/>
      <dgm:spPr/>
      <dgm:t>
        <a:bodyPr/>
        <a:lstStyle/>
        <a:p>
          <a:endParaRPr lang="en-US"/>
        </a:p>
      </dgm:t>
    </dgm:pt>
    <dgm:pt modelId="{7183D048-432D-4E44-A498-E86AAF2EA2C5}" type="sibTrans" cxnId="{EAFC559A-C66B-8C41-B8BF-C6CDBF58223F}">
      <dgm:prSet/>
      <dgm:spPr/>
      <dgm:t>
        <a:bodyPr/>
        <a:lstStyle/>
        <a:p>
          <a:endParaRPr lang="en-US"/>
        </a:p>
      </dgm:t>
    </dgm:pt>
    <dgm:pt modelId="{BBC2003B-9DB9-324A-866F-5BAB16FEC6BA}">
      <dgm:prSet/>
      <dgm:spPr>
        <a:solidFill>
          <a:schemeClr val="accent1"/>
        </a:solidFill>
      </dgm:spPr>
      <dgm:t>
        <a:bodyPr/>
        <a:lstStyle/>
        <a:p>
          <a:pPr>
            <a:buFont typeface="Courier New" panose="02070309020205020404" pitchFamily="49" charset="0"/>
            <a:buChar char="o"/>
          </a:pPr>
          <a:r>
            <a:rPr lang="en-AU" b="1"/>
            <a:t>Max Pool2</a:t>
          </a:r>
          <a:endParaRPr lang="en-AU"/>
        </a:p>
      </dgm:t>
    </dgm:pt>
    <dgm:pt modelId="{8EE19DF3-15B6-8349-ABBA-EA9252080977}" type="parTrans" cxnId="{D8CB34C2-CADC-2C4A-A62D-7C3BBCF40CC6}">
      <dgm:prSet/>
      <dgm:spPr/>
      <dgm:t>
        <a:bodyPr/>
        <a:lstStyle/>
        <a:p>
          <a:endParaRPr lang="en-US"/>
        </a:p>
      </dgm:t>
    </dgm:pt>
    <dgm:pt modelId="{9BEC1D33-79F7-5B44-8021-0DD357964CBD}" type="sibTrans" cxnId="{D8CB34C2-CADC-2C4A-A62D-7C3BBCF40CC6}">
      <dgm:prSet/>
      <dgm:spPr/>
      <dgm:t>
        <a:bodyPr/>
        <a:lstStyle/>
        <a:p>
          <a:endParaRPr lang="en-US"/>
        </a:p>
      </dgm:t>
    </dgm:pt>
    <dgm:pt modelId="{7F3025CA-4B14-3548-8AF1-246E1631D285}">
      <dgm:prSet/>
      <dgm:spPr>
        <a:solidFill>
          <a:srgbClr val="00B050"/>
        </a:solidFill>
      </dgm:spPr>
      <dgm:t>
        <a:bodyPr/>
        <a:lstStyle/>
        <a:p>
          <a:pPr>
            <a:buFont typeface="Courier New" panose="02070309020205020404" pitchFamily="49" charset="0"/>
            <a:buChar char="o"/>
          </a:pPr>
          <a:r>
            <a:rPr lang="en-AU" b="1"/>
            <a:t>NORM2</a:t>
          </a:r>
          <a:endParaRPr lang="en-AU"/>
        </a:p>
      </dgm:t>
    </dgm:pt>
    <dgm:pt modelId="{6AB0B76B-7FB2-8E47-9FFA-63118B7E27DC}" type="parTrans" cxnId="{6446B665-AA11-1C43-ABEB-2B2D83C313D4}">
      <dgm:prSet/>
      <dgm:spPr/>
      <dgm:t>
        <a:bodyPr/>
        <a:lstStyle/>
        <a:p>
          <a:endParaRPr lang="en-US"/>
        </a:p>
      </dgm:t>
    </dgm:pt>
    <dgm:pt modelId="{CFF22EA7-E03A-344C-BB1D-7BBCD8DE0B4F}" type="sibTrans" cxnId="{6446B665-AA11-1C43-ABEB-2B2D83C313D4}">
      <dgm:prSet/>
      <dgm:spPr/>
      <dgm:t>
        <a:bodyPr/>
        <a:lstStyle/>
        <a:p>
          <a:endParaRPr lang="en-US"/>
        </a:p>
      </dgm:t>
    </dgm:pt>
    <dgm:pt modelId="{3BE9519E-7AF5-844B-A338-6B8B431E5A8B}">
      <dgm:prSet/>
      <dgm:spPr>
        <a:solidFill>
          <a:srgbClr val="FF0000"/>
        </a:solidFill>
      </dgm:spPr>
      <dgm:t>
        <a:bodyPr/>
        <a:lstStyle/>
        <a:p>
          <a:pPr>
            <a:buFont typeface="Courier New" panose="02070309020205020404" pitchFamily="49" charset="0"/>
            <a:buChar char="o"/>
          </a:pPr>
          <a:r>
            <a:rPr lang="en-AU" b="1"/>
            <a:t>CONV3</a:t>
          </a:r>
          <a:endParaRPr lang="en-AU"/>
        </a:p>
      </dgm:t>
    </dgm:pt>
    <dgm:pt modelId="{649790EA-3073-A541-8F4D-01733F8157DB}" type="parTrans" cxnId="{5506227C-E4EA-A949-A7D0-D0241A8BA3C6}">
      <dgm:prSet/>
      <dgm:spPr/>
      <dgm:t>
        <a:bodyPr/>
        <a:lstStyle/>
        <a:p>
          <a:endParaRPr lang="en-US"/>
        </a:p>
      </dgm:t>
    </dgm:pt>
    <dgm:pt modelId="{44433903-03F4-DC4B-8646-7445104908D2}" type="sibTrans" cxnId="{5506227C-E4EA-A949-A7D0-D0241A8BA3C6}">
      <dgm:prSet/>
      <dgm:spPr/>
      <dgm:t>
        <a:bodyPr/>
        <a:lstStyle/>
        <a:p>
          <a:endParaRPr lang="en-US"/>
        </a:p>
      </dgm:t>
    </dgm:pt>
    <dgm:pt modelId="{B39A1370-8CB3-C640-A6AD-2409FA89DFE3}">
      <dgm:prSet/>
      <dgm:spPr>
        <a:solidFill>
          <a:srgbClr val="FF0000"/>
        </a:solidFill>
      </dgm:spPr>
      <dgm:t>
        <a:bodyPr/>
        <a:lstStyle/>
        <a:p>
          <a:pPr>
            <a:buFont typeface="Courier New" panose="02070309020205020404" pitchFamily="49" charset="0"/>
            <a:buChar char="o"/>
          </a:pPr>
          <a:r>
            <a:rPr lang="en-AU" b="1"/>
            <a:t>CONV4</a:t>
          </a:r>
          <a:endParaRPr lang="en-AU"/>
        </a:p>
      </dgm:t>
    </dgm:pt>
    <dgm:pt modelId="{A2288381-9875-7D45-9F06-59B242731AD0}" type="parTrans" cxnId="{564625D9-2724-4441-AEE4-DF7B0ACCCBB3}">
      <dgm:prSet/>
      <dgm:spPr/>
      <dgm:t>
        <a:bodyPr/>
        <a:lstStyle/>
        <a:p>
          <a:endParaRPr lang="en-US"/>
        </a:p>
      </dgm:t>
    </dgm:pt>
    <dgm:pt modelId="{8F86F413-AFCC-024B-82AA-1C97E387EF9C}" type="sibTrans" cxnId="{564625D9-2724-4441-AEE4-DF7B0ACCCBB3}">
      <dgm:prSet/>
      <dgm:spPr/>
      <dgm:t>
        <a:bodyPr/>
        <a:lstStyle/>
        <a:p>
          <a:endParaRPr lang="en-US"/>
        </a:p>
      </dgm:t>
    </dgm:pt>
    <dgm:pt modelId="{12D32233-CD9C-A947-B2B5-C2895FD9189E}">
      <dgm:prSet/>
      <dgm:spPr>
        <a:solidFill>
          <a:srgbClr val="FF0000"/>
        </a:solidFill>
      </dgm:spPr>
      <dgm:t>
        <a:bodyPr/>
        <a:lstStyle/>
        <a:p>
          <a:pPr>
            <a:buFont typeface="Courier New" panose="02070309020205020404" pitchFamily="49" charset="0"/>
            <a:buChar char="o"/>
          </a:pPr>
          <a:r>
            <a:rPr lang="en-AU" b="1"/>
            <a:t>CONV5</a:t>
          </a:r>
          <a:endParaRPr lang="en-AU"/>
        </a:p>
      </dgm:t>
    </dgm:pt>
    <dgm:pt modelId="{99C70C21-7106-2446-A48F-D75CE79CBC1A}" type="parTrans" cxnId="{1A16BA42-292C-B14F-9186-59DD9D27775E}">
      <dgm:prSet/>
      <dgm:spPr/>
      <dgm:t>
        <a:bodyPr/>
        <a:lstStyle/>
        <a:p>
          <a:endParaRPr lang="en-US"/>
        </a:p>
      </dgm:t>
    </dgm:pt>
    <dgm:pt modelId="{B77646D8-35F0-2D44-973F-69A33C9F03B9}" type="sibTrans" cxnId="{1A16BA42-292C-B14F-9186-59DD9D27775E}">
      <dgm:prSet/>
      <dgm:spPr/>
      <dgm:t>
        <a:bodyPr/>
        <a:lstStyle/>
        <a:p>
          <a:endParaRPr lang="en-US"/>
        </a:p>
      </dgm:t>
    </dgm:pt>
    <dgm:pt modelId="{C48FF870-A698-A94C-AFF4-A90B7FECADB2}">
      <dgm:prSet/>
      <dgm:spPr>
        <a:solidFill>
          <a:schemeClr val="accent1"/>
        </a:solidFill>
      </dgm:spPr>
      <dgm:t>
        <a:bodyPr/>
        <a:lstStyle/>
        <a:p>
          <a:pPr>
            <a:buFont typeface="Courier New" panose="02070309020205020404" pitchFamily="49" charset="0"/>
            <a:buChar char="o"/>
          </a:pPr>
          <a:r>
            <a:rPr lang="en-AU" b="1"/>
            <a:t>Max Pool3</a:t>
          </a:r>
          <a:endParaRPr lang="en-AU"/>
        </a:p>
      </dgm:t>
    </dgm:pt>
    <dgm:pt modelId="{F72FFAE1-FC6A-4E43-A78E-AAB4CE27E097}" type="parTrans" cxnId="{CAC04EFD-B9C0-464E-8A42-5A1B0D5DC88A}">
      <dgm:prSet/>
      <dgm:spPr/>
      <dgm:t>
        <a:bodyPr/>
        <a:lstStyle/>
        <a:p>
          <a:endParaRPr lang="en-US"/>
        </a:p>
      </dgm:t>
    </dgm:pt>
    <dgm:pt modelId="{015B33DC-C84B-4E42-B866-706B31976F46}" type="sibTrans" cxnId="{CAC04EFD-B9C0-464E-8A42-5A1B0D5DC88A}">
      <dgm:prSet/>
      <dgm:spPr/>
      <dgm:t>
        <a:bodyPr/>
        <a:lstStyle/>
        <a:p>
          <a:endParaRPr lang="en-US"/>
        </a:p>
      </dgm:t>
    </dgm:pt>
    <dgm:pt modelId="{3401E4BF-60FC-2449-AD33-894828009553}">
      <dgm:prSet/>
      <dgm:spPr>
        <a:solidFill>
          <a:schemeClr val="accent4"/>
        </a:solidFill>
      </dgm:spPr>
      <dgm:t>
        <a:bodyPr/>
        <a:lstStyle/>
        <a:p>
          <a:pPr>
            <a:buFont typeface="Courier New" panose="02070309020205020404" pitchFamily="49" charset="0"/>
            <a:buChar char="o"/>
          </a:pPr>
          <a:r>
            <a:rPr lang="en-AU" b="1"/>
            <a:t>FC6</a:t>
          </a:r>
          <a:endParaRPr lang="en-AU"/>
        </a:p>
      </dgm:t>
    </dgm:pt>
    <dgm:pt modelId="{19DD19B0-83DF-2948-952E-FCF707AB703B}" type="parTrans" cxnId="{4F18324D-94D3-1444-8317-02733C062BE1}">
      <dgm:prSet/>
      <dgm:spPr/>
      <dgm:t>
        <a:bodyPr/>
        <a:lstStyle/>
        <a:p>
          <a:endParaRPr lang="en-US"/>
        </a:p>
      </dgm:t>
    </dgm:pt>
    <dgm:pt modelId="{63D0A6A6-677C-A34B-9C47-ECCCE88C45CE}" type="sibTrans" cxnId="{4F18324D-94D3-1444-8317-02733C062BE1}">
      <dgm:prSet/>
      <dgm:spPr/>
      <dgm:t>
        <a:bodyPr/>
        <a:lstStyle/>
        <a:p>
          <a:endParaRPr lang="en-US"/>
        </a:p>
      </dgm:t>
    </dgm:pt>
    <dgm:pt modelId="{AD66F24F-91BF-EE43-A55F-ADCDBA2DC237}">
      <dgm:prSet/>
      <dgm:spPr>
        <a:solidFill>
          <a:schemeClr val="accent4"/>
        </a:solidFill>
      </dgm:spPr>
      <dgm:t>
        <a:bodyPr/>
        <a:lstStyle/>
        <a:p>
          <a:pPr>
            <a:buFont typeface="Courier New" panose="02070309020205020404" pitchFamily="49" charset="0"/>
            <a:buChar char="o"/>
          </a:pPr>
          <a:r>
            <a:rPr lang="en-AU" b="1"/>
            <a:t>FC7</a:t>
          </a:r>
          <a:endParaRPr lang="en-AU"/>
        </a:p>
      </dgm:t>
    </dgm:pt>
    <dgm:pt modelId="{D45419D9-AA27-1647-BD13-335DC7F72FA2}" type="parTrans" cxnId="{2CEDD980-BD0F-2448-B239-06688E75A12E}">
      <dgm:prSet/>
      <dgm:spPr/>
      <dgm:t>
        <a:bodyPr/>
        <a:lstStyle/>
        <a:p>
          <a:endParaRPr lang="en-US"/>
        </a:p>
      </dgm:t>
    </dgm:pt>
    <dgm:pt modelId="{9BAE90DB-9805-9B43-81C6-6ABDA43A356E}" type="sibTrans" cxnId="{2CEDD980-BD0F-2448-B239-06688E75A12E}">
      <dgm:prSet/>
      <dgm:spPr/>
      <dgm:t>
        <a:bodyPr/>
        <a:lstStyle/>
        <a:p>
          <a:endParaRPr lang="en-US"/>
        </a:p>
      </dgm:t>
    </dgm:pt>
    <dgm:pt modelId="{D2FF2D50-3603-984B-B84B-E83A9835A991}">
      <dgm:prSet/>
      <dgm:spPr>
        <a:solidFill>
          <a:schemeClr val="accent4"/>
        </a:solidFill>
      </dgm:spPr>
      <dgm:t>
        <a:bodyPr/>
        <a:lstStyle/>
        <a:p>
          <a:pPr>
            <a:buFont typeface="Courier New" panose="02070309020205020404" pitchFamily="49" charset="0"/>
            <a:buChar char="o"/>
          </a:pPr>
          <a:r>
            <a:rPr lang="en-AU" b="1"/>
            <a:t>FC8</a:t>
          </a:r>
          <a:endParaRPr lang="en-AU"/>
        </a:p>
      </dgm:t>
    </dgm:pt>
    <dgm:pt modelId="{61F897A9-3304-C145-A3C1-74864BF9F1C4}" type="parTrans" cxnId="{8E9475C7-5BF9-6648-A811-1CA9108F8B2F}">
      <dgm:prSet/>
      <dgm:spPr/>
      <dgm:t>
        <a:bodyPr/>
        <a:lstStyle/>
        <a:p>
          <a:endParaRPr lang="en-US"/>
        </a:p>
      </dgm:t>
    </dgm:pt>
    <dgm:pt modelId="{D4436DC3-B5C7-8241-91F2-F09A37C4F352}" type="sibTrans" cxnId="{8E9475C7-5BF9-6648-A811-1CA9108F8B2F}">
      <dgm:prSet/>
      <dgm:spPr/>
      <dgm:t>
        <a:bodyPr/>
        <a:lstStyle/>
        <a:p>
          <a:endParaRPr lang="en-US"/>
        </a:p>
      </dgm:t>
    </dgm:pt>
    <dgm:pt modelId="{F8C7231A-419A-4F48-8045-1E63BB6B7B37}" type="pres">
      <dgm:prSet presAssocID="{47259F34-996C-CB4D-846F-6B5272A285F0}" presName="Name0" presStyleCnt="0">
        <dgm:presLayoutVars>
          <dgm:dir/>
          <dgm:resizeHandles val="exact"/>
        </dgm:presLayoutVars>
      </dgm:prSet>
      <dgm:spPr/>
    </dgm:pt>
    <dgm:pt modelId="{A1883560-04CF-F149-A093-7A3A9041AD29}" type="pres">
      <dgm:prSet presAssocID="{8F8FA872-5B00-6C47-AB8E-CA0D9409FA8F}" presName="parTxOnly" presStyleLbl="node1" presStyleIdx="0" presStyleCnt="13">
        <dgm:presLayoutVars>
          <dgm:bulletEnabled val="1"/>
        </dgm:presLayoutVars>
      </dgm:prSet>
      <dgm:spPr/>
    </dgm:pt>
    <dgm:pt modelId="{706BEE33-C453-5242-A2DA-409BBC895271}" type="pres">
      <dgm:prSet presAssocID="{05985D56-6339-F047-BAFA-395D204FE5F4}" presName="parSpace" presStyleCnt="0"/>
      <dgm:spPr/>
    </dgm:pt>
    <dgm:pt modelId="{0419CF0C-BC70-C04D-8AE9-42CCD14CD600}" type="pres">
      <dgm:prSet presAssocID="{E581A7D2-10B8-0942-9E3E-43E716586EE8}" presName="parTxOnly" presStyleLbl="node1" presStyleIdx="1" presStyleCnt="13">
        <dgm:presLayoutVars>
          <dgm:bulletEnabled val="1"/>
        </dgm:presLayoutVars>
      </dgm:prSet>
      <dgm:spPr/>
    </dgm:pt>
    <dgm:pt modelId="{39E814A4-59C3-D44D-9BF5-0140BD97E165}" type="pres">
      <dgm:prSet presAssocID="{EC21E917-DD16-7F4A-97A8-9319E0CEB17F}" presName="parSpace" presStyleCnt="0"/>
      <dgm:spPr/>
    </dgm:pt>
    <dgm:pt modelId="{8104F4D2-0810-C440-8D10-2530D4F50A55}" type="pres">
      <dgm:prSet presAssocID="{EBF4C5E1-5058-9B44-B7F0-E44B7DE6D78A}" presName="parTxOnly" presStyleLbl="node1" presStyleIdx="2" presStyleCnt="13">
        <dgm:presLayoutVars>
          <dgm:bulletEnabled val="1"/>
        </dgm:presLayoutVars>
      </dgm:prSet>
      <dgm:spPr/>
    </dgm:pt>
    <dgm:pt modelId="{E663B0E3-3278-4D45-B5CB-4D8DDFCFF154}" type="pres">
      <dgm:prSet presAssocID="{D4025998-802C-3646-A467-E15F85EFB903}" presName="parSpace" presStyleCnt="0"/>
      <dgm:spPr/>
    </dgm:pt>
    <dgm:pt modelId="{AB6FC34E-5373-C940-8024-4972274D14E9}" type="pres">
      <dgm:prSet presAssocID="{F776934F-1179-A144-93E7-A68CF13A6641}" presName="parTxOnly" presStyleLbl="node1" presStyleIdx="3" presStyleCnt="13">
        <dgm:presLayoutVars>
          <dgm:bulletEnabled val="1"/>
        </dgm:presLayoutVars>
      </dgm:prSet>
      <dgm:spPr/>
    </dgm:pt>
    <dgm:pt modelId="{18AB291C-359E-BD42-BEA7-1D1AB3079657}" type="pres">
      <dgm:prSet presAssocID="{7183D048-432D-4E44-A498-E86AAF2EA2C5}" presName="parSpace" presStyleCnt="0"/>
      <dgm:spPr/>
    </dgm:pt>
    <dgm:pt modelId="{F3EB177A-2A11-5246-B7FC-55D715F86501}" type="pres">
      <dgm:prSet presAssocID="{BBC2003B-9DB9-324A-866F-5BAB16FEC6BA}" presName="parTxOnly" presStyleLbl="node1" presStyleIdx="4" presStyleCnt="13">
        <dgm:presLayoutVars>
          <dgm:bulletEnabled val="1"/>
        </dgm:presLayoutVars>
      </dgm:prSet>
      <dgm:spPr/>
    </dgm:pt>
    <dgm:pt modelId="{C25EB57F-9C36-E441-BDE2-846157EED157}" type="pres">
      <dgm:prSet presAssocID="{9BEC1D33-79F7-5B44-8021-0DD357964CBD}" presName="parSpace" presStyleCnt="0"/>
      <dgm:spPr/>
    </dgm:pt>
    <dgm:pt modelId="{8310EAE4-AAE7-5A44-BD6D-138127583BF0}" type="pres">
      <dgm:prSet presAssocID="{7F3025CA-4B14-3548-8AF1-246E1631D285}" presName="parTxOnly" presStyleLbl="node1" presStyleIdx="5" presStyleCnt="13">
        <dgm:presLayoutVars>
          <dgm:bulletEnabled val="1"/>
        </dgm:presLayoutVars>
      </dgm:prSet>
      <dgm:spPr/>
    </dgm:pt>
    <dgm:pt modelId="{8E35730B-07E3-8A43-9C05-6B7EBBF89798}" type="pres">
      <dgm:prSet presAssocID="{CFF22EA7-E03A-344C-BB1D-7BBCD8DE0B4F}" presName="parSpace" presStyleCnt="0"/>
      <dgm:spPr/>
    </dgm:pt>
    <dgm:pt modelId="{060DF2B2-387F-7546-91F6-F7656C5DF441}" type="pres">
      <dgm:prSet presAssocID="{3BE9519E-7AF5-844B-A338-6B8B431E5A8B}" presName="parTxOnly" presStyleLbl="node1" presStyleIdx="6" presStyleCnt="13">
        <dgm:presLayoutVars>
          <dgm:bulletEnabled val="1"/>
        </dgm:presLayoutVars>
      </dgm:prSet>
      <dgm:spPr/>
    </dgm:pt>
    <dgm:pt modelId="{091D264F-B24B-5D4C-88E9-AD2C3498091B}" type="pres">
      <dgm:prSet presAssocID="{44433903-03F4-DC4B-8646-7445104908D2}" presName="parSpace" presStyleCnt="0"/>
      <dgm:spPr/>
    </dgm:pt>
    <dgm:pt modelId="{C0A7791B-45DD-4E46-8E3F-C415A170AC02}" type="pres">
      <dgm:prSet presAssocID="{B39A1370-8CB3-C640-A6AD-2409FA89DFE3}" presName="parTxOnly" presStyleLbl="node1" presStyleIdx="7" presStyleCnt="13">
        <dgm:presLayoutVars>
          <dgm:bulletEnabled val="1"/>
        </dgm:presLayoutVars>
      </dgm:prSet>
      <dgm:spPr/>
    </dgm:pt>
    <dgm:pt modelId="{78F26EF4-2F4A-AA49-8ADF-2C755AF1C930}" type="pres">
      <dgm:prSet presAssocID="{8F86F413-AFCC-024B-82AA-1C97E387EF9C}" presName="parSpace" presStyleCnt="0"/>
      <dgm:spPr/>
    </dgm:pt>
    <dgm:pt modelId="{8C63930C-6385-1943-AF97-20D94D8C08BD}" type="pres">
      <dgm:prSet presAssocID="{12D32233-CD9C-A947-B2B5-C2895FD9189E}" presName="parTxOnly" presStyleLbl="node1" presStyleIdx="8" presStyleCnt="13">
        <dgm:presLayoutVars>
          <dgm:bulletEnabled val="1"/>
        </dgm:presLayoutVars>
      </dgm:prSet>
      <dgm:spPr/>
    </dgm:pt>
    <dgm:pt modelId="{ED57BF24-D36D-3148-8F3A-5A261382852E}" type="pres">
      <dgm:prSet presAssocID="{B77646D8-35F0-2D44-973F-69A33C9F03B9}" presName="parSpace" presStyleCnt="0"/>
      <dgm:spPr/>
    </dgm:pt>
    <dgm:pt modelId="{F41FDB88-E754-444C-9C19-4EDE7B032DA8}" type="pres">
      <dgm:prSet presAssocID="{C48FF870-A698-A94C-AFF4-A90B7FECADB2}" presName="parTxOnly" presStyleLbl="node1" presStyleIdx="9" presStyleCnt="13">
        <dgm:presLayoutVars>
          <dgm:bulletEnabled val="1"/>
        </dgm:presLayoutVars>
      </dgm:prSet>
      <dgm:spPr/>
    </dgm:pt>
    <dgm:pt modelId="{B8687DE2-D44C-A942-BC8C-B9541C38563B}" type="pres">
      <dgm:prSet presAssocID="{015B33DC-C84B-4E42-B866-706B31976F46}" presName="parSpace" presStyleCnt="0"/>
      <dgm:spPr/>
    </dgm:pt>
    <dgm:pt modelId="{27999BB6-00F0-1244-900C-06A4C351B04F}" type="pres">
      <dgm:prSet presAssocID="{3401E4BF-60FC-2449-AD33-894828009553}" presName="parTxOnly" presStyleLbl="node1" presStyleIdx="10" presStyleCnt="13">
        <dgm:presLayoutVars>
          <dgm:bulletEnabled val="1"/>
        </dgm:presLayoutVars>
      </dgm:prSet>
      <dgm:spPr/>
    </dgm:pt>
    <dgm:pt modelId="{3877C3D6-7CF8-664D-9ED6-AFA9B0192C94}" type="pres">
      <dgm:prSet presAssocID="{63D0A6A6-677C-A34B-9C47-ECCCE88C45CE}" presName="parSpace" presStyleCnt="0"/>
      <dgm:spPr/>
    </dgm:pt>
    <dgm:pt modelId="{87970153-C66A-CB4E-A686-7AF40EF97F69}" type="pres">
      <dgm:prSet presAssocID="{AD66F24F-91BF-EE43-A55F-ADCDBA2DC237}" presName="parTxOnly" presStyleLbl="node1" presStyleIdx="11" presStyleCnt="13">
        <dgm:presLayoutVars>
          <dgm:bulletEnabled val="1"/>
        </dgm:presLayoutVars>
      </dgm:prSet>
      <dgm:spPr/>
    </dgm:pt>
    <dgm:pt modelId="{6933AD0A-9159-E546-8D4F-AFF4B732AD5F}" type="pres">
      <dgm:prSet presAssocID="{9BAE90DB-9805-9B43-81C6-6ABDA43A356E}" presName="parSpace" presStyleCnt="0"/>
      <dgm:spPr/>
    </dgm:pt>
    <dgm:pt modelId="{C1F4470C-E118-EE4F-A4BF-D37DFB7BE3D6}" type="pres">
      <dgm:prSet presAssocID="{D2FF2D50-3603-984B-B84B-E83A9835A991}" presName="parTxOnly" presStyleLbl="node1" presStyleIdx="12" presStyleCnt="13">
        <dgm:presLayoutVars>
          <dgm:bulletEnabled val="1"/>
        </dgm:presLayoutVars>
      </dgm:prSet>
      <dgm:spPr/>
    </dgm:pt>
  </dgm:ptLst>
  <dgm:cxnLst>
    <dgm:cxn modelId="{DBFB7C03-89A8-0147-952C-F035784CAB3E}" type="presOf" srcId="{D2FF2D50-3603-984B-B84B-E83A9835A991}" destId="{C1F4470C-E118-EE4F-A4BF-D37DFB7BE3D6}" srcOrd="0" destOrd="0" presId="urn:microsoft.com/office/officeart/2005/8/layout/hChevron3"/>
    <dgm:cxn modelId="{5885ED05-4312-EC48-87DD-D13753820535}" type="presOf" srcId="{8F8FA872-5B00-6C47-AB8E-CA0D9409FA8F}" destId="{A1883560-04CF-F149-A093-7A3A9041AD29}" srcOrd="0" destOrd="0" presId="urn:microsoft.com/office/officeart/2005/8/layout/hChevron3"/>
    <dgm:cxn modelId="{0F95913E-6641-3C4D-8111-F30FA997F74A}" srcId="{47259F34-996C-CB4D-846F-6B5272A285F0}" destId="{E581A7D2-10B8-0942-9E3E-43E716586EE8}" srcOrd="1" destOrd="0" parTransId="{2A35F6DB-55A3-4E41-89F8-1CFE4E8DBBDD}" sibTransId="{EC21E917-DD16-7F4A-97A8-9319E0CEB17F}"/>
    <dgm:cxn modelId="{7D6E703F-ABE8-EE49-A45A-FE72C930B32E}" type="presOf" srcId="{B39A1370-8CB3-C640-A6AD-2409FA89DFE3}" destId="{C0A7791B-45DD-4E46-8E3F-C415A170AC02}" srcOrd="0" destOrd="0" presId="urn:microsoft.com/office/officeart/2005/8/layout/hChevron3"/>
    <dgm:cxn modelId="{1A16BA42-292C-B14F-9186-59DD9D27775E}" srcId="{47259F34-996C-CB4D-846F-6B5272A285F0}" destId="{12D32233-CD9C-A947-B2B5-C2895FD9189E}" srcOrd="8" destOrd="0" parTransId="{99C70C21-7106-2446-A48F-D75CE79CBC1A}" sibTransId="{B77646D8-35F0-2D44-973F-69A33C9F03B9}"/>
    <dgm:cxn modelId="{A3849E46-C4E7-7F4B-ADF1-DB780C64C974}" type="presOf" srcId="{47259F34-996C-CB4D-846F-6B5272A285F0}" destId="{F8C7231A-419A-4F48-8045-1E63BB6B7B37}" srcOrd="0" destOrd="0" presId="urn:microsoft.com/office/officeart/2005/8/layout/hChevron3"/>
    <dgm:cxn modelId="{4F18324D-94D3-1444-8317-02733C062BE1}" srcId="{47259F34-996C-CB4D-846F-6B5272A285F0}" destId="{3401E4BF-60FC-2449-AD33-894828009553}" srcOrd="10" destOrd="0" parTransId="{19DD19B0-83DF-2948-952E-FCF707AB703B}" sibTransId="{63D0A6A6-677C-A34B-9C47-ECCCE88C45CE}"/>
    <dgm:cxn modelId="{E2BB5F51-99FA-C241-9CDD-5174C30F77A5}" type="presOf" srcId="{EBF4C5E1-5058-9B44-B7F0-E44B7DE6D78A}" destId="{8104F4D2-0810-C440-8D10-2530D4F50A55}" srcOrd="0" destOrd="0" presId="urn:microsoft.com/office/officeart/2005/8/layout/hChevron3"/>
    <dgm:cxn modelId="{769C6E55-76B7-8944-9D5D-F509F42B0B40}" type="presOf" srcId="{BBC2003B-9DB9-324A-866F-5BAB16FEC6BA}" destId="{F3EB177A-2A11-5246-B7FC-55D715F86501}" srcOrd="0" destOrd="0" presId="urn:microsoft.com/office/officeart/2005/8/layout/hChevron3"/>
    <dgm:cxn modelId="{1C0DD661-F3BD-0C4F-B59E-6395FF8F6EC6}" type="presOf" srcId="{12D32233-CD9C-A947-B2B5-C2895FD9189E}" destId="{8C63930C-6385-1943-AF97-20D94D8C08BD}" srcOrd="0" destOrd="0" presId="urn:microsoft.com/office/officeart/2005/8/layout/hChevron3"/>
    <dgm:cxn modelId="{6446B665-AA11-1C43-ABEB-2B2D83C313D4}" srcId="{47259F34-996C-CB4D-846F-6B5272A285F0}" destId="{7F3025CA-4B14-3548-8AF1-246E1631D285}" srcOrd="5" destOrd="0" parTransId="{6AB0B76B-7FB2-8E47-9FFA-63118B7E27DC}" sibTransId="{CFF22EA7-E03A-344C-BB1D-7BBCD8DE0B4F}"/>
    <dgm:cxn modelId="{5506227C-E4EA-A949-A7D0-D0241A8BA3C6}" srcId="{47259F34-996C-CB4D-846F-6B5272A285F0}" destId="{3BE9519E-7AF5-844B-A338-6B8B431E5A8B}" srcOrd="6" destOrd="0" parTransId="{649790EA-3073-A541-8F4D-01733F8157DB}" sibTransId="{44433903-03F4-DC4B-8646-7445104908D2}"/>
    <dgm:cxn modelId="{2CEDD980-BD0F-2448-B239-06688E75A12E}" srcId="{47259F34-996C-CB4D-846F-6B5272A285F0}" destId="{AD66F24F-91BF-EE43-A55F-ADCDBA2DC237}" srcOrd="11" destOrd="0" parTransId="{D45419D9-AA27-1647-BD13-335DC7F72FA2}" sibTransId="{9BAE90DB-9805-9B43-81C6-6ABDA43A356E}"/>
    <dgm:cxn modelId="{967AE887-014A-5444-995C-0C81E67F2CB7}" type="presOf" srcId="{7F3025CA-4B14-3548-8AF1-246E1631D285}" destId="{8310EAE4-AAE7-5A44-BD6D-138127583BF0}" srcOrd="0" destOrd="0" presId="urn:microsoft.com/office/officeart/2005/8/layout/hChevron3"/>
    <dgm:cxn modelId="{540D9994-0A17-7D4C-846B-BF5CD47F933A}" srcId="{47259F34-996C-CB4D-846F-6B5272A285F0}" destId="{8F8FA872-5B00-6C47-AB8E-CA0D9409FA8F}" srcOrd="0" destOrd="0" parTransId="{187EAF81-6874-9E48-A5E5-16A7681BCC69}" sibTransId="{05985D56-6339-F047-BAFA-395D204FE5F4}"/>
    <dgm:cxn modelId="{EAFC559A-C66B-8C41-B8BF-C6CDBF58223F}" srcId="{47259F34-996C-CB4D-846F-6B5272A285F0}" destId="{F776934F-1179-A144-93E7-A68CF13A6641}" srcOrd="3" destOrd="0" parTransId="{82F690EB-B392-8F47-8B3D-D3493BA8741C}" sibTransId="{7183D048-432D-4E44-A498-E86AAF2EA2C5}"/>
    <dgm:cxn modelId="{9E038EA4-B66D-FA47-BFBA-E55DD2C78ADB}" srcId="{47259F34-996C-CB4D-846F-6B5272A285F0}" destId="{EBF4C5E1-5058-9B44-B7F0-E44B7DE6D78A}" srcOrd="2" destOrd="0" parTransId="{E5787A40-9881-B04E-86DF-7736DCCD72CF}" sibTransId="{D4025998-802C-3646-A467-E15F85EFB903}"/>
    <dgm:cxn modelId="{F29575AA-ED8C-2F4C-A061-5928B48AC449}" type="presOf" srcId="{AD66F24F-91BF-EE43-A55F-ADCDBA2DC237}" destId="{87970153-C66A-CB4E-A686-7AF40EF97F69}" srcOrd="0" destOrd="0" presId="urn:microsoft.com/office/officeart/2005/8/layout/hChevron3"/>
    <dgm:cxn modelId="{D3EA68BF-724B-304A-90D4-6B7AE2D5910E}" type="presOf" srcId="{C48FF870-A698-A94C-AFF4-A90B7FECADB2}" destId="{F41FDB88-E754-444C-9C19-4EDE7B032DA8}" srcOrd="0" destOrd="0" presId="urn:microsoft.com/office/officeart/2005/8/layout/hChevron3"/>
    <dgm:cxn modelId="{D8CB34C2-CADC-2C4A-A62D-7C3BBCF40CC6}" srcId="{47259F34-996C-CB4D-846F-6B5272A285F0}" destId="{BBC2003B-9DB9-324A-866F-5BAB16FEC6BA}" srcOrd="4" destOrd="0" parTransId="{8EE19DF3-15B6-8349-ABBA-EA9252080977}" sibTransId="{9BEC1D33-79F7-5B44-8021-0DD357964CBD}"/>
    <dgm:cxn modelId="{B6E8BFC5-F1AF-5945-BA68-A85033F9849A}" type="presOf" srcId="{F776934F-1179-A144-93E7-A68CF13A6641}" destId="{AB6FC34E-5373-C940-8024-4972274D14E9}" srcOrd="0" destOrd="0" presId="urn:microsoft.com/office/officeart/2005/8/layout/hChevron3"/>
    <dgm:cxn modelId="{8E9475C7-5BF9-6648-A811-1CA9108F8B2F}" srcId="{47259F34-996C-CB4D-846F-6B5272A285F0}" destId="{D2FF2D50-3603-984B-B84B-E83A9835A991}" srcOrd="12" destOrd="0" parTransId="{61F897A9-3304-C145-A3C1-74864BF9F1C4}" sibTransId="{D4436DC3-B5C7-8241-91F2-F09A37C4F352}"/>
    <dgm:cxn modelId="{564625D9-2724-4441-AEE4-DF7B0ACCCBB3}" srcId="{47259F34-996C-CB4D-846F-6B5272A285F0}" destId="{B39A1370-8CB3-C640-A6AD-2409FA89DFE3}" srcOrd="7" destOrd="0" parTransId="{A2288381-9875-7D45-9F06-59B242731AD0}" sibTransId="{8F86F413-AFCC-024B-82AA-1C97E387EF9C}"/>
    <dgm:cxn modelId="{F65562EB-24D8-C64E-B08E-BD735C156D32}" type="presOf" srcId="{3401E4BF-60FC-2449-AD33-894828009553}" destId="{27999BB6-00F0-1244-900C-06A4C351B04F}" srcOrd="0" destOrd="0" presId="urn:microsoft.com/office/officeart/2005/8/layout/hChevron3"/>
    <dgm:cxn modelId="{AD55ECEE-889D-3540-80A9-C6ABD9641359}" type="presOf" srcId="{3BE9519E-7AF5-844B-A338-6B8B431E5A8B}" destId="{060DF2B2-387F-7546-91F6-F7656C5DF441}" srcOrd="0" destOrd="0" presId="urn:microsoft.com/office/officeart/2005/8/layout/hChevron3"/>
    <dgm:cxn modelId="{3FA5EBF6-EFAC-1042-85F8-E57EE57124C2}" type="presOf" srcId="{E581A7D2-10B8-0942-9E3E-43E716586EE8}" destId="{0419CF0C-BC70-C04D-8AE9-42CCD14CD600}" srcOrd="0" destOrd="0" presId="urn:microsoft.com/office/officeart/2005/8/layout/hChevron3"/>
    <dgm:cxn modelId="{CAC04EFD-B9C0-464E-8A42-5A1B0D5DC88A}" srcId="{47259F34-996C-CB4D-846F-6B5272A285F0}" destId="{C48FF870-A698-A94C-AFF4-A90B7FECADB2}" srcOrd="9" destOrd="0" parTransId="{F72FFAE1-FC6A-4E43-A78E-AAB4CE27E097}" sibTransId="{015B33DC-C84B-4E42-B866-706B31976F46}"/>
    <dgm:cxn modelId="{D6893F0D-655D-F742-AD8C-53E0D9A6262E}" type="presParOf" srcId="{F8C7231A-419A-4F48-8045-1E63BB6B7B37}" destId="{A1883560-04CF-F149-A093-7A3A9041AD29}" srcOrd="0" destOrd="0" presId="urn:microsoft.com/office/officeart/2005/8/layout/hChevron3"/>
    <dgm:cxn modelId="{9C7B6590-7368-4845-9D3B-FC4BF89D86BC}" type="presParOf" srcId="{F8C7231A-419A-4F48-8045-1E63BB6B7B37}" destId="{706BEE33-C453-5242-A2DA-409BBC895271}" srcOrd="1" destOrd="0" presId="urn:microsoft.com/office/officeart/2005/8/layout/hChevron3"/>
    <dgm:cxn modelId="{C096A1D4-03BA-F143-905B-AE200C67F6E0}" type="presParOf" srcId="{F8C7231A-419A-4F48-8045-1E63BB6B7B37}" destId="{0419CF0C-BC70-C04D-8AE9-42CCD14CD600}" srcOrd="2" destOrd="0" presId="urn:microsoft.com/office/officeart/2005/8/layout/hChevron3"/>
    <dgm:cxn modelId="{0E4DDF62-E580-E940-8150-6CB0C5F785E8}" type="presParOf" srcId="{F8C7231A-419A-4F48-8045-1E63BB6B7B37}" destId="{39E814A4-59C3-D44D-9BF5-0140BD97E165}" srcOrd="3" destOrd="0" presId="urn:microsoft.com/office/officeart/2005/8/layout/hChevron3"/>
    <dgm:cxn modelId="{D53D47A8-B739-8D40-94EB-7E6C9F6536C4}" type="presParOf" srcId="{F8C7231A-419A-4F48-8045-1E63BB6B7B37}" destId="{8104F4D2-0810-C440-8D10-2530D4F50A55}" srcOrd="4" destOrd="0" presId="urn:microsoft.com/office/officeart/2005/8/layout/hChevron3"/>
    <dgm:cxn modelId="{CEFC3483-7034-ED44-91DB-7DF9CB37B98A}" type="presParOf" srcId="{F8C7231A-419A-4F48-8045-1E63BB6B7B37}" destId="{E663B0E3-3278-4D45-B5CB-4D8DDFCFF154}" srcOrd="5" destOrd="0" presId="urn:microsoft.com/office/officeart/2005/8/layout/hChevron3"/>
    <dgm:cxn modelId="{61C7117F-FB07-9649-B828-DD7DC14DF7B6}" type="presParOf" srcId="{F8C7231A-419A-4F48-8045-1E63BB6B7B37}" destId="{AB6FC34E-5373-C940-8024-4972274D14E9}" srcOrd="6" destOrd="0" presId="urn:microsoft.com/office/officeart/2005/8/layout/hChevron3"/>
    <dgm:cxn modelId="{F12D01BB-8982-7449-AE93-6F3AFCFBA3BA}" type="presParOf" srcId="{F8C7231A-419A-4F48-8045-1E63BB6B7B37}" destId="{18AB291C-359E-BD42-BEA7-1D1AB3079657}" srcOrd="7" destOrd="0" presId="urn:microsoft.com/office/officeart/2005/8/layout/hChevron3"/>
    <dgm:cxn modelId="{E1D1D750-4C2D-2648-AC95-893E161B15D3}" type="presParOf" srcId="{F8C7231A-419A-4F48-8045-1E63BB6B7B37}" destId="{F3EB177A-2A11-5246-B7FC-55D715F86501}" srcOrd="8" destOrd="0" presId="urn:microsoft.com/office/officeart/2005/8/layout/hChevron3"/>
    <dgm:cxn modelId="{37EB9495-B9B8-6142-B329-14A24A035EA7}" type="presParOf" srcId="{F8C7231A-419A-4F48-8045-1E63BB6B7B37}" destId="{C25EB57F-9C36-E441-BDE2-846157EED157}" srcOrd="9" destOrd="0" presId="urn:microsoft.com/office/officeart/2005/8/layout/hChevron3"/>
    <dgm:cxn modelId="{BC0AFB47-AC66-F04B-B56F-08C45BE250DC}" type="presParOf" srcId="{F8C7231A-419A-4F48-8045-1E63BB6B7B37}" destId="{8310EAE4-AAE7-5A44-BD6D-138127583BF0}" srcOrd="10" destOrd="0" presId="urn:microsoft.com/office/officeart/2005/8/layout/hChevron3"/>
    <dgm:cxn modelId="{43D11D28-F7B1-E346-97FB-82AE839292F8}" type="presParOf" srcId="{F8C7231A-419A-4F48-8045-1E63BB6B7B37}" destId="{8E35730B-07E3-8A43-9C05-6B7EBBF89798}" srcOrd="11" destOrd="0" presId="urn:microsoft.com/office/officeart/2005/8/layout/hChevron3"/>
    <dgm:cxn modelId="{39EE3CCE-A287-594F-8CFF-C06A02949D04}" type="presParOf" srcId="{F8C7231A-419A-4F48-8045-1E63BB6B7B37}" destId="{060DF2B2-387F-7546-91F6-F7656C5DF441}" srcOrd="12" destOrd="0" presId="urn:microsoft.com/office/officeart/2005/8/layout/hChevron3"/>
    <dgm:cxn modelId="{97AF5770-38D7-BD46-8759-DAD516523C70}" type="presParOf" srcId="{F8C7231A-419A-4F48-8045-1E63BB6B7B37}" destId="{091D264F-B24B-5D4C-88E9-AD2C3498091B}" srcOrd="13" destOrd="0" presId="urn:microsoft.com/office/officeart/2005/8/layout/hChevron3"/>
    <dgm:cxn modelId="{EB040C3A-2894-FD48-8CF3-02C24B23162D}" type="presParOf" srcId="{F8C7231A-419A-4F48-8045-1E63BB6B7B37}" destId="{C0A7791B-45DD-4E46-8E3F-C415A170AC02}" srcOrd="14" destOrd="0" presId="urn:microsoft.com/office/officeart/2005/8/layout/hChevron3"/>
    <dgm:cxn modelId="{BC276C20-7280-E04E-81DC-AFE551C205B8}" type="presParOf" srcId="{F8C7231A-419A-4F48-8045-1E63BB6B7B37}" destId="{78F26EF4-2F4A-AA49-8ADF-2C755AF1C930}" srcOrd="15" destOrd="0" presId="urn:microsoft.com/office/officeart/2005/8/layout/hChevron3"/>
    <dgm:cxn modelId="{0CC8259B-94F3-454A-8E61-87F7A17CE6C2}" type="presParOf" srcId="{F8C7231A-419A-4F48-8045-1E63BB6B7B37}" destId="{8C63930C-6385-1943-AF97-20D94D8C08BD}" srcOrd="16" destOrd="0" presId="urn:microsoft.com/office/officeart/2005/8/layout/hChevron3"/>
    <dgm:cxn modelId="{C4E5B9BC-EE81-1F42-A44E-A9EFE767B779}" type="presParOf" srcId="{F8C7231A-419A-4F48-8045-1E63BB6B7B37}" destId="{ED57BF24-D36D-3148-8F3A-5A261382852E}" srcOrd="17" destOrd="0" presId="urn:microsoft.com/office/officeart/2005/8/layout/hChevron3"/>
    <dgm:cxn modelId="{F313BECC-D34F-5C49-A8B7-CD1458A775E1}" type="presParOf" srcId="{F8C7231A-419A-4F48-8045-1E63BB6B7B37}" destId="{F41FDB88-E754-444C-9C19-4EDE7B032DA8}" srcOrd="18" destOrd="0" presId="urn:microsoft.com/office/officeart/2005/8/layout/hChevron3"/>
    <dgm:cxn modelId="{4FEE00C1-EB28-2344-AFDB-0C532212DFDB}" type="presParOf" srcId="{F8C7231A-419A-4F48-8045-1E63BB6B7B37}" destId="{B8687DE2-D44C-A942-BC8C-B9541C38563B}" srcOrd="19" destOrd="0" presId="urn:microsoft.com/office/officeart/2005/8/layout/hChevron3"/>
    <dgm:cxn modelId="{7086EA58-F53A-114A-8D9C-2D33AE444D05}" type="presParOf" srcId="{F8C7231A-419A-4F48-8045-1E63BB6B7B37}" destId="{27999BB6-00F0-1244-900C-06A4C351B04F}" srcOrd="20" destOrd="0" presId="urn:microsoft.com/office/officeart/2005/8/layout/hChevron3"/>
    <dgm:cxn modelId="{89846CC8-1343-104A-9C23-3024586C32DD}" type="presParOf" srcId="{F8C7231A-419A-4F48-8045-1E63BB6B7B37}" destId="{3877C3D6-7CF8-664D-9ED6-AFA9B0192C94}" srcOrd="21" destOrd="0" presId="urn:microsoft.com/office/officeart/2005/8/layout/hChevron3"/>
    <dgm:cxn modelId="{6D779C7B-15C2-8440-BAF8-C4C5D3F01977}" type="presParOf" srcId="{F8C7231A-419A-4F48-8045-1E63BB6B7B37}" destId="{87970153-C66A-CB4E-A686-7AF40EF97F69}" srcOrd="22" destOrd="0" presId="urn:microsoft.com/office/officeart/2005/8/layout/hChevron3"/>
    <dgm:cxn modelId="{E3D51E15-5AC0-924D-A6CE-B7BEC0BAD695}" type="presParOf" srcId="{F8C7231A-419A-4F48-8045-1E63BB6B7B37}" destId="{6933AD0A-9159-E546-8D4F-AFF4B732AD5F}" srcOrd="23" destOrd="0" presId="urn:microsoft.com/office/officeart/2005/8/layout/hChevron3"/>
    <dgm:cxn modelId="{16AB6D28-6DCF-F745-8A90-64051D828B39}" type="presParOf" srcId="{F8C7231A-419A-4F48-8045-1E63BB6B7B37}" destId="{C1F4470C-E118-EE4F-A4BF-D37DFB7BE3D6}" srcOrd="2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83560-04CF-F149-A093-7A3A9041AD29}">
      <dsp:nvSpPr>
        <dsp:cNvPr id="0" name=""/>
        <dsp:cNvSpPr/>
      </dsp:nvSpPr>
      <dsp:spPr>
        <a:xfrm>
          <a:off x="4409" y="565282"/>
          <a:ext cx="773748" cy="309499"/>
        </a:xfrm>
        <a:prstGeom prst="homePlat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a:t>CONV1</a:t>
          </a:r>
          <a:endParaRPr lang="en-US" sz="900" kern="1200"/>
        </a:p>
      </dsp:txBody>
      <dsp:txXfrm>
        <a:off x="4409" y="565282"/>
        <a:ext cx="696373" cy="309499"/>
      </dsp:txXfrm>
    </dsp:sp>
    <dsp:sp modelId="{0419CF0C-BC70-C04D-8AE9-42CCD14CD600}">
      <dsp:nvSpPr>
        <dsp:cNvPr id="0" name=""/>
        <dsp:cNvSpPr/>
      </dsp:nvSpPr>
      <dsp:spPr>
        <a:xfrm>
          <a:off x="623408" y="565282"/>
          <a:ext cx="773748" cy="309499"/>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dirty="0"/>
            <a:t>Max Pool1</a:t>
          </a:r>
          <a:endParaRPr lang="en-AU" sz="900" kern="1200" dirty="0"/>
        </a:p>
      </dsp:txBody>
      <dsp:txXfrm>
        <a:off x="778158" y="565282"/>
        <a:ext cx="464249" cy="309499"/>
      </dsp:txXfrm>
    </dsp:sp>
    <dsp:sp modelId="{8104F4D2-0810-C440-8D10-2530D4F50A55}">
      <dsp:nvSpPr>
        <dsp:cNvPr id="0" name=""/>
        <dsp:cNvSpPr/>
      </dsp:nvSpPr>
      <dsp:spPr>
        <a:xfrm>
          <a:off x="1242407" y="565282"/>
          <a:ext cx="773748" cy="309499"/>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dirty="0"/>
            <a:t>NORM1</a:t>
          </a:r>
          <a:endParaRPr lang="en-AU" sz="900" kern="1200" dirty="0"/>
        </a:p>
      </dsp:txBody>
      <dsp:txXfrm>
        <a:off x="1397157" y="565282"/>
        <a:ext cx="464249" cy="309499"/>
      </dsp:txXfrm>
    </dsp:sp>
    <dsp:sp modelId="{AB6FC34E-5373-C940-8024-4972274D14E9}">
      <dsp:nvSpPr>
        <dsp:cNvPr id="0" name=""/>
        <dsp:cNvSpPr/>
      </dsp:nvSpPr>
      <dsp:spPr>
        <a:xfrm>
          <a:off x="1861405" y="565282"/>
          <a:ext cx="773748" cy="309499"/>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a:t>CONV2</a:t>
          </a:r>
          <a:endParaRPr lang="en-AU" sz="900" kern="1200"/>
        </a:p>
      </dsp:txBody>
      <dsp:txXfrm>
        <a:off x="2016155" y="565282"/>
        <a:ext cx="464249" cy="309499"/>
      </dsp:txXfrm>
    </dsp:sp>
    <dsp:sp modelId="{F3EB177A-2A11-5246-B7FC-55D715F86501}">
      <dsp:nvSpPr>
        <dsp:cNvPr id="0" name=""/>
        <dsp:cNvSpPr/>
      </dsp:nvSpPr>
      <dsp:spPr>
        <a:xfrm>
          <a:off x="2480404" y="565282"/>
          <a:ext cx="773748" cy="309499"/>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a:t>Max Pool2</a:t>
          </a:r>
          <a:endParaRPr lang="en-AU" sz="900" kern="1200"/>
        </a:p>
      </dsp:txBody>
      <dsp:txXfrm>
        <a:off x="2635154" y="565282"/>
        <a:ext cx="464249" cy="309499"/>
      </dsp:txXfrm>
    </dsp:sp>
    <dsp:sp modelId="{8310EAE4-AAE7-5A44-BD6D-138127583BF0}">
      <dsp:nvSpPr>
        <dsp:cNvPr id="0" name=""/>
        <dsp:cNvSpPr/>
      </dsp:nvSpPr>
      <dsp:spPr>
        <a:xfrm>
          <a:off x="3099402" y="565282"/>
          <a:ext cx="773748" cy="309499"/>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a:t>NORM2</a:t>
          </a:r>
          <a:endParaRPr lang="en-AU" sz="900" kern="1200"/>
        </a:p>
      </dsp:txBody>
      <dsp:txXfrm>
        <a:off x="3254152" y="565282"/>
        <a:ext cx="464249" cy="309499"/>
      </dsp:txXfrm>
    </dsp:sp>
    <dsp:sp modelId="{060DF2B2-387F-7546-91F6-F7656C5DF441}">
      <dsp:nvSpPr>
        <dsp:cNvPr id="0" name=""/>
        <dsp:cNvSpPr/>
      </dsp:nvSpPr>
      <dsp:spPr>
        <a:xfrm>
          <a:off x="3718401" y="565282"/>
          <a:ext cx="773748" cy="309499"/>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a:t>CONV3</a:t>
          </a:r>
          <a:endParaRPr lang="en-AU" sz="900" kern="1200"/>
        </a:p>
      </dsp:txBody>
      <dsp:txXfrm>
        <a:off x="3873151" y="565282"/>
        <a:ext cx="464249" cy="309499"/>
      </dsp:txXfrm>
    </dsp:sp>
    <dsp:sp modelId="{C0A7791B-45DD-4E46-8E3F-C415A170AC02}">
      <dsp:nvSpPr>
        <dsp:cNvPr id="0" name=""/>
        <dsp:cNvSpPr/>
      </dsp:nvSpPr>
      <dsp:spPr>
        <a:xfrm>
          <a:off x="4337399" y="565282"/>
          <a:ext cx="773748" cy="309499"/>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a:t>CONV4</a:t>
          </a:r>
          <a:endParaRPr lang="en-AU" sz="900" kern="1200"/>
        </a:p>
      </dsp:txBody>
      <dsp:txXfrm>
        <a:off x="4492149" y="565282"/>
        <a:ext cx="464249" cy="309499"/>
      </dsp:txXfrm>
    </dsp:sp>
    <dsp:sp modelId="{8C63930C-6385-1943-AF97-20D94D8C08BD}">
      <dsp:nvSpPr>
        <dsp:cNvPr id="0" name=""/>
        <dsp:cNvSpPr/>
      </dsp:nvSpPr>
      <dsp:spPr>
        <a:xfrm>
          <a:off x="4956398" y="565282"/>
          <a:ext cx="773748" cy="309499"/>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a:t>CONV5</a:t>
          </a:r>
          <a:endParaRPr lang="en-AU" sz="900" kern="1200"/>
        </a:p>
      </dsp:txBody>
      <dsp:txXfrm>
        <a:off x="5111148" y="565282"/>
        <a:ext cx="464249" cy="309499"/>
      </dsp:txXfrm>
    </dsp:sp>
    <dsp:sp modelId="{F41FDB88-E754-444C-9C19-4EDE7B032DA8}">
      <dsp:nvSpPr>
        <dsp:cNvPr id="0" name=""/>
        <dsp:cNvSpPr/>
      </dsp:nvSpPr>
      <dsp:spPr>
        <a:xfrm>
          <a:off x="5575397" y="565282"/>
          <a:ext cx="773748" cy="309499"/>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a:t>Max Pool3</a:t>
          </a:r>
          <a:endParaRPr lang="en-AU" sz="900" kern="1200"/>
        </a:p>
      </dsp:txBody>
      <dsp:txXfrm>
        <a:off x="5730147" y="565282"/>
        <a:ext cx="464249" cy="309499"/>
      </dsp:txXfrm>
    </dsp:sp>
    <dsp:sp modelId="{27999BB6-00F0-1244-900C-06A4C351B04F}">
      <dsp:nvSpPr>
        <dsp:cNvPr id="0" name=""/>
        <dsp:cNvSpPr/>
      </dsp:nvSpPr>
      <dsp:spPr>
        <a:xfrm>
          <a:off x="6194395" y="565282"/>
          <a:ext cx="773748" cy="309499"/>
        </a:xfrm>
        <a:prstGeom prst="chevron">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a:t>FC6</a:t>
          </a:r>
          <a:endParaRPr lang="en-AU" sz="900" kern="1200"/>
        </a:p>
      </dsp:txBody>
      <dsp:txXfrm>
        <a:off x="6349145" y="565282"/>
        <a:ext cx="464249" cy="309499"/>
      </dsp:txXfrm>
    </dsp:sp>
    <dsp:sp modelId="{87970153-C66A-CB4E-A686-7AF40EF97F69}">
      <dsp:nvSpPr>
        <dsp:cNvPr id="0" name=""/>
        <dsp:cNvSpPr/>
      </dsp:nvSpPr>
      <dsp:spPr>
        <a:xfrm>
          <a:off x="6813394" y="565282"/>
          <a:ext cx="773748" cy="309499"/>
        </a:xfrm>
        <a:prstGeom prst="chevron">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a:t>FC7</a:t>
          </a:r>
          <a:endParaRPr lang="en-AU" sz="900" kern="1200"/>
        </a:p>
      </dsp:txBody>
      <dsp:txXfrm>
        <a:off x="6968144" y="565282"/>
        <a:ext cx="464249" cy="309499"/>
      </dsp:txXfrm>
    </dsp:sp>
    <dsp:sp modelId="{C1F4470C-E118-EE4F-A4BF-D37DFB7BE3D6}">
      <dsp:nvSpPr>
        <dsp:cNvPr id="0" name=""/>
        <dsp:cNvSpPr/>
      </dsp:nvSpPr>
      <dsp:spPr>
        <a:xfrm>
          <a:off x="7432392" y="565282"/>
          <a:ext cx="773748" cy="309499"/>
        </a:xfrm>
        <a:prstGeom prst="chevron">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Font typeface="Courier New" panose="02070309020205020404" pitchFamily="49" charset="0"/>
            <a:buNone/>
          </a:pPr>
          <a:r>
            <a:rPr lang="en-AU" sz="900" b="1" kern="1200"/>
            <a:t>FC8</a:t>
          </a:r>
          <a:endParaRPr lang="en-AU" sz="900" kern="1200"/>
        </a:p>
      </dsp:txBody>
      <dsp:txXfrm>
        <a:off x="7587142" y="565282"/>
        <a:ext cx="464249" cy="309499"/>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777607" y="0"/>
            <a:ext cx="2889938" cy="496332"/>
          </a:xfrm>
          <a:prstGeom prst="rect">
            <a:avLst/>
          </a:prstGeom>
        </p:spPr>
        <p:txBody>
          <a:bodyPr vert="horz" lIns="91440" tIns="45720" rIns="91440" bIns="45720" rtlCol="0"/>
          <a:lstStyle>
            <a:lvl1pPr algn="r">
              <a:defRPr sz="1200"/>
            </a:lvl1pPr>
          </a:lstStyle>
          <a:p>
            <a:fld id="{31458AC3-F4B5-4C78-9E4B-BF1FBBA066E7}" type="datetimeFigureOut">
              <a:rPr lang="en-AU" smtClean="0"/>
              <a:t>8/5/19</a:t>
            </a:fld>
            <a:endParaRPr lang="en-AU"/>
          </a:p>
        </p:txBody>
      </p:sp>
      <p:sp>
        <p:nvSpPr>
          <p:cNvPr id="4" name="Footer Placeholder 3"/>
          <p:cNvSpPr>
            <a:spLocks noGrp="1"/>
          </p:cNvSpPr>
          <p:nvPr>
            <p:ph type="ftr" sz="quarter" idx="2"/>
          </p:nvPr>
        </p:nvSpPr>
        <p:spPr>
          <a:xfrm>
            <a:off x="0" y="9428583"/>
            <a:ext cx="2889938"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777607" y="9428583"/>
            <a:ext cx="2889938" cy="496332"/>
          </a:xfrm>
          <a:prstGeom prst="rect">
            <a:avLst/>
          </a:prstGeom>
        </p:spPr>
        <p:txBody>
          <a:bodyPr vert="horz" lIns="91440" tIns="45720" rIns="91440" bIns="45720" rtlCol="0" anchor="b"/>
          <a:lstStyle>
            <a:lvl1pPr algn="r">
              <a:defRPr sz="1200"/>
            </a:lvl1pPr>
          </a:lstStyle>
          <a:p>
            <a:fld id="{B7709AE0-EF29-4A28-BA56-D195669524A7}" type="slidenum">
              <a:rPr lang="en-AU" smtClean="0"/>
              <a:t>‹#›</a:t>
            </a:fld>
            <a:endParaRPr lang="en-AU"/>
          </a:p>
        </p:txBody>
      </p:sp>
    </p:spTree>
    <p:extLst>
      <p:ext uri="{BB962C8B-B14F-4D97-AF65-F5344CB8AC3E}">
        <p14:creationId xmlns:p14="http://schemas.microsoft.com/office/powerpoint/2010/main" val="112850686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5-01T12:07:07.10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1 113,'40'-8,"-3"1,-12 3,1 3,0-3,0 0,-1 4,-4-4,4 0,-8 3,7-3,-7 4,3 0,0-4,1 3,5-3,-1 4,1 0,0-4,5 4,-4-4,9 4,-4 0,1 0,-2 0,-5 0,-1 0,-4 3,4 2,-4 3,10 1,1 0,6 0,0 1,12-5,4-1,6 1,-8-4,-8 3,-6-4,-1 0,-4 0,-2 0,-6 0,-4 0,-1 0,-8-3,-1 2,-1-2,4 3,2 0,2 0,-2 0,-1 0,5 0,1 0,0 0,-1-3,-8 2,-1-2,-1 3,1 0,0 0,4 0,-7 0,6 0,-2-4,3 3,-3-2,2 3,-6-3,3 2,-1-5,1 5,14-2,3 3,4 0,4 0,-3 0,11 0,-5 0,4 0,-5-5,-5 4,-2-3,-6 4,-4 0,-1 0,-4 0,-4 0,-2 0,0 0,2 0,-1 0,2 0,-5 0,5 0,-2 0,8 0,-3 0,8 0,-3 0,5 0,5 0,1-4,1 3,-2-3,-10 4,4 0,-13 0,4 0,-6 0,-2 0,7 0,-4 0,5 0,4 0,-4 0,4 0,0 0,-3 0,3 0,-5 0,5 0,2 0,-5 0,2 0,-11 0,2 0,3 0,-4 0,8 0,-9 0,6 0,-6-3,3 2,-1-2,-2 3,7 0,-7 0,2-3,7 2,-8-2,8 0,-10 2,3-2,1 0,0 2,2-2,-6 0,15-2,-13 1,10 0,-12 4,-1-3,7 2,-4-2,4 3,-3-3,-2 2,5-2,-3 3,1 0,2 0,-5 0,5 0,2 0,1 0,-1 0,0 0,-4 0,5 0,-1 0,1 0,-1 0,5 0,1 0,0 0,-1 0,-4 0,-1 0,1 0,-5-3,8 2,-1-2,7 3,-3 0,-2 0,-9 0,4 0,-7 0,5 0,-2 0,0-3,2 2,-5-2,5 3,-3 0,1 0,2 0,-5 0,5 0,-3 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5-01T12:07:12.942"/>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1 117,'38'-13,"14"0,1 3,22-2,1 1,7-1,1 5,-8 2,-14 5,-12 0,-18 0,-1 0,-5 0,0 0,-5 0,4 3,-9-2,0 3,-5-4,0 4,10 1,13-1,18 5,8-8,7 4,-14-5,11 0,-10 0,5 0,6 0,-18 0,4-4,-19 3,-1-3,-10 4,-1 0,-4 0,-4 0,2 0,-2 0,3 0,5 0,-3 0,-1 0,-5 0,-4 0,6 0,-1 0,15 0,1-4,16 3,8-9,1 5,12-7,-5 7,0 0,-8 0,-14 4,-7-3,-5 4,-1 0,1 0,0 0,0-4,-1 3,-4-2,-1 3,-8 0,-1 0,3 0,8 4,3 1,6 0,-5 2,5-6,-4 3,4-4,-5 0,0 0,-1 0,-4 0,-4 0,-3 0,-2 0,3 0,5 4,1-3,5 6,0-6,-1 7,-7-7,-3 3,-8-4,4 3,5 2,5-1,10 0,1-4,1 4,-2-3,0 3,1 0,6 1,6 5,-5-1,5 1,-7-1,-4-3,-2 2,-10-7,-5 2,-5-3,-4 0,6 0,-5 0,5 0,-2 0,5 0,1 0,7 0,-3 0,5 0,0 0,5 0,-4 0,9 0,-9 0,4 0,-5 0,5 0,1 0,1 0,3 0,-4-4,1 3,-7-3,-6 0,-8 4,-2-4,0 1,6-2,10-3,7 3,4-3,7 2,8-4,1-1,12 5,-18 2,3 4,-12 0,-5 0,-2-4,-6 3,1-3,-5 4,4 0,-13 0,4 0,-9 0,16 0,15-5,19 4,17-4,-6 5,7 0,-16 0,-6 0,-4 0,-9 0,3 0,-10 0,-2 0,-10 0,-1 0,-5 0,-3 0,-1 0,-1 0,1 0,8 0,2 0,5 0,-5-4,4 3,-4-2,5 3,-1 0,-4-4,4 3,-12-2,2 3,-8 0,3 0,1-3,0 2,4-3,-4 4,5 0,4 0,1 0,5 0,-5 0,-5 0,-5 0,-4 0,11 0,0 0,11 0,-3 4,-1-3,1 7,0-8,-9 7,-2-6,-8 2,3 0,2 1,7 0,2 4,10-3,-4 3,9-2,-3 2,-5-7,-3 6,-13-6,-2 2,0-3,5 4,-4-3,3 2,-4-3,-2 0,5 0,-2 0,-1 0,3 0,-5 0,5 0,1-3,7 2,3-3,1 4,1 0,5 0,-4 0,4 0,-5 0,0 0,5 0,-4-3,4 2,-6-3,1 4,0 0,-5 0,-5 0,-1 0,-8 0,7 0,-3 0,0 0,2 0,-1 0,0 0,2 0,-2 0,3 0,1 0,-1 0,5 0,-7-3,6 2,-11-2,3 3,-1-3,9 6,2-6,13 7,-7 0,9-3,-9 3,4-4,-5 0,0 0,-1 0,1 0,-5 0,-5 0,-1 0,-7-3,6 2,-2-2,3 3,1 0,4 0,1 0,5 0,-1 0,6 0,-3 0,3-4,-10 3,3-3,-3 4,1 0,-2-3,-5 2,5-3,-3 4,7-4,-7 4,3-4,-5 4,-3 0,2 0,-2 0,0 0,-2 0,0-3,1 2,0-2,3 3,-7 0,11 0,-9 0,4 0,-2 0,-3 0,9 0,-4 0,5 0,-6 0,3 0,-8 3,12-3,-10 4,10-4,-7 3,0-2,2 2,-6 0,3-2,2 2,-5-3,5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B3C04933-2342-4CA2-920D-6CFAE4AF42F0}" type="datetimeFigureOut">
              <a:rPr lang="en-US" smtClean="0"/>
              <a:pPr/>
              <a:t>5/8/19</a:t>
            </a:fld>
            <a:endParaRPr lang="en-US"/>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909" y="4715153"/>
            <a:ext cx="5335270" cy="44669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2128C508-9378-416B-A78D-286D55287404}" type="slidenum">
              <a:rPr lang="en-US" smtClean="0"/>
              <a:pPr/>
              <a:t>‹#›</a:t>
            </a:fld>
            <a:endParaRPr lang="en-US"/>
          </a:p>
        </p:txBody>
      </p:sp>
    </p:spTree>
    <p:extLst>
      <p:ext uri="{BB962C8B-B14F-4D97-AF65-F5344CB8AC3E}">
        <p14:creationId xmlns:p14="http://schemas.microsoft.com/office/powerpoint/2010/main" val="3725622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urope.googleblog.com/2014/10/teaming-up-with-oxford-university-on.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2128C508-9378-416B-A78D-286D55287404}" type="slidenum">
              <a:rPr lang="en-US" smtClean="0"/>
              <a:pPr/>
              <a:t>1</a:t>
            </a:fld>
            <a:endParaRPr lang="en-US"/>
          </a:p>
        </p:txBody>
      </p:sp>
    </p:spTree>
    <p:extLst>
      <p:ext uri="{BB962C8B-B14F-4D97-AF65-F5344CB8AC3E}">
        <p14:creationId xmlns:p14="http://schemas.microsoft.com/office/powerpoint/2010/main" val="2717256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569984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t>GoogLeNet</a:t>
            </a: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828760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565093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3329818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664826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233326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373625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604394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417247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447671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530651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840055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621450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02099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Let’s have a play with </a:t>
            </a:r>
            <a:r>
              <a:rPr lang="en-SG" dirty="0" err="1"/>
              <a:t>tensorspace</a:t>
            </a:r>
            <a:r>
              <a:rPr lang="en-SG"/>
              <a:t>.</a:t>
            </a: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535649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271827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958861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1997962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642760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95887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662544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083869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431844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382431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105721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919832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4015939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3203538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3713898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2395503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6955114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926004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9522150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592949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831709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1360139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41240400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2161698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t>GoogLeNet</a:t>
            </a: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3252025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30003199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It did also get to use batch norm. </a:t>
            </a:r>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20847257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It did also get to use batch norm. </a:t>
            </a:r>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12129540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1226257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6215824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6056246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9212691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10084349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16510821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35057489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354928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6232798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3620274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28C508-9378-416B-A78D-286D55287404}" type="slidenum">
              <a:rPr lang="en-US" smtClean="0"/>
              <a:pPr/>
              <a:t>58</a:t>
            </a:fld>
            <a:endParaRPr lang="en-US"/>
          </a:p>
        </p:txBody>
      </p:sp>
    </p:spTree>
    <p:extLst>
      <p:ext uri="{BB962C8B-B14F-4D97-AF65-F5344CB8AC3E}">
        <p14:creationId xmlns:p14="http://schemas.microsoft.com/office/powerpoint/2010/main" val="1709774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130387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971770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Interesting to look at the history of ILSVRC. VGG was Oxford, There is </a:t>
            </a:r>
            <a:r>
              <a:rPr lang="en-SG" dirty="0" err="1"/>
              <a:t>GoogleNet</a:t>
            </a:r>
            <a:r>
              <a:rPr lang="en-SG" dirty="0"/>
              <a:t>, Microsoft won in 2015</a:t>
            </a:r>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8715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t>Simonyan</a:t>
            </a:r>
            <a:r>
              <a:rPr lang="en-SG" dirty="0"/>
              <a:t> and Zisserman were brought over to DeepMind after their company Vision Factory was acquired by DeepMind in 2014. </a:t>
            </a:r>
            <a:r>
              <a:rPr lang="en-AU" dirty="0">
                <a:hlinkClick r:id="rId3"/>
              </a:rPr>
              <a:t>https://europe.googleblog.com/2014/10/teaming-up-with-oxford-university-on.html</a:t>
            </a:r>
            <a:endParaRPr lang="en-SG" dirty="0"/>
          </a:p>
        </p:txBody>
      </p:sp>
      <p:sp>
        <p:nvSpPr>
          <p:cNvPr id="4" name="Slide Number Placeholder 3"/>
          <p:cNvSpPr>
            <a:spLocks noGrp="1"/>
          </p:cNvSpPr>
          <p:nvPr>
            <p:ph type="sldNum" sz="quarter" idx="10"/>
          </p:nvPr>
        </p:nvSpPr>
        <p:spPr/>
        <p:txBody>
          <a:bodyPr/>
          <a:lstStyle/>
          <a:p>
            <a:fld id="{2128C508-9378-416B-A78D-286D55287404}"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7730657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no image">
    <p:spTree>
      <p:nvGrpSpPr>
        <p:cNvPr id="1" name=""/>
        <p:cNvGrpSpPr/>
        <p:nvPr/>
      </p:nvGrpSpPr>
      <p:grpSpPr>
        <a:xfrm>
          <a:off x="0" y="0"/>
          <a:ext cx="0" cy="0"/>
          <a:chOff x="0" y="0"/>
          <a:chExt cx="0" cy="0"/>
        </a:xfrm>
      </p:grpSpPr>
      <p:pic>
        <p:nvPicPr>
          <p:cNvPr id="9" name="Picture 8" descr="18897 CIC 4x3 PPT_front.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userDrawn="1">
            <p:ph type="ctrTitle"/>
          </p:nvPr>
        </p:nvSpPr>
        <p:spPr>
          <a:xfrm>
            <a:off x="526143" y="3937000"/>
            <a:ext cx="6368143" cy="1360714"/>
          </a:xfrm>
        </p:spPr>
        <p:txBody>
          <a:bodyPr/>
          <a:lstStyle>
            <a:lvl1pPr>
              <a:lnSpc>
                <a:spcPts val="3600"/>
              </a:lnSpc>
              <a:defRPr sz="3200">
                <a:solidFill>
                  <a:schemeClr val="bg1"/>
                </a:solidFill>
              </a:defRPr>
            </a:lvl1pPr>
          </a:lstStyle>
          <a:p>
            <a:r>
              <a:rPr lang="en-US" noProof="0"/>
              <a:t>Click to edit Master title style</a:t>
            </a:r>
            <a:endParaRPr lang="en-AU" noProof="0" dirty="0"/>
          </a:p>
        </p:txBody>
      </p:sp>
      <p:sp>
        <p:nvSpPr>
          <p:cNvPr id="5" name="Footer Placeholder 4"/>
          <p:cNvSpPr>
            <a:spLocks noGrp="1"/>
          </p:cNvSpPr>
          <p:nvPr userDrawn="1">
            <p:ph type="ftr" sz="quarter" idx="11"/>
          </p:nvPr>
        </p:nvSpPr>
        <p:spPr>
          <a:xfrm>
            <a:off x="5981700" y="6576728"/>
            <a:ext cx="2895600" cy="207364"/>
          </a:xfrm>
        </p:spPr>
        <p:txBody>
          <a:bodyPr anchor="ctr"/>
          <a:lstStyle>
            <a:lvl1pPr>
              <a:defRPr sz="1200"/>
            </a:lvl1pPr>
          </a:lstStyle>
          <a:p>
            <a:r>
              <a:rPr lang="en-AU" dirty="0"/>
              <a:t>utscic.edu.au</a:t>
            </a:r>
          </a:p>
        </p:txBody>
      </p:sp>
      <p:sp>
        <p:nvSpPr>
          <p:cNvPr id="11" name="TextBox 10"/>
          <p:cNvSpPr txBox="1"/>
          <p:nvPr userDrawn="1"/>
        </p:nvSpPr>
        <p:spPr>
          <a:xfrm>
            <a:off x="666750" y="6568841"/>
            <a:ext cx="3759200" cy="212451"/>
          </a:xfrm>
          <a:prstGeom prst="rect">
            <a:avLst/>
          </a:prstGeom>
          <a:noFill/>
        </p:spPr>
        <p:txBody>
          <a:bodyPr wrap="square" lIns="0" tIns="0" rIns="0" bIns="0" rtlCol="0" anchor="ctr">
            <a:spAutoFit/>
          </a:bodyPr>
          <a:lstStyle/>
          <a:p>
            <a:pPr>
              <a:lnSpc>
                <a:spcPts val="1680"/>
              </a:lnSpc>
            </a:pPr>
            <a:r>
              <a:rPr lang="en-AU" sz="1200" cap="all" baseline="0" noProof="0" dirty="0">
                <a:solidFill>
                  <a:schemeClr val="bg1"/>
                </a:solidFill>
              </a:rPr>
              <a:t>uts </a:t>
            </a:r>
            <a:r>
              <a:rPr lang="en-AU" sz="1200" cap="all" baseline="0" noProof="0" dirty="0" err="1">
                <a:solidFill>
                  <a:schemeClr val="bg1"/>
                </a:solidFill>
              </a:rPr>
              <a:t>cricos</a:t>
            </a:r>
            <a:r>
              <a:rPr lang="en-AU" sz="1200" cap="all" baseline="0" noProof="0" dirty="0">
                <a:solidFill>
                  <a:schemeClr val="bg1"/>
                </a:solidFill>
              </a:rPr>
              <a:t> provider code: 00099f</a:t>
            </a:r>
          </a:p>
        </p:txBody>
      </p:sp>
      <p:pic>
        <p:nvPicPr>
          <p:cNvPr id="10" name="Picture 9" descr="CIC logo.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34200" y="5754135"/>
            <a:ext cx="1943100" cy="554667"/>
          </a:xfrm>
          <a:prstGeom prst="rect">
            <a:avLst/>
          </a:prstGeom>
        </p:spPr>
      </p:pic>
      <p:pic>
        <p:nvPicPr>
          <p:cNvPr id="3" name="Picture 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447914" y="424267"/>
            <a:ext cx="1274067" cy="52730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18897 CIC 4x3 PPT_inside.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userDrawn="1">
            <p:ph type="title"/>
          </p:nvPr>
        </p:nvSpPr>
        <p:spPr/>
        <p:txBody>
          <a:bodyPr/>
          <a:lstStyle>
            <a:lvl1pPr>
              <a:defRPr b="0">
                <a:solidFill>
                  <a:srgbClr val="8CB7C7"/>
                </a:solidFill>
              </a:defRPr>
            </a:lvl1pPr>
          </a:lstStyle>
          <a:p>
            <a:r>
              <a:rPr lang="en-US" noProof="0"/>
              <a:t>Click to edit Master title style</a:t>
            </a:r>
            <a:endParaRPr lang="en-AU" noProof="0" dirty="0"/>
          </a:p>
        </p:txBody>
      </p:sp>
      <p:sp>
        <p:nvSpPr>
          <p:cNvPr id="3" name="Content Placeholder 2"/>
          <p:cNvSpPr>
            <a:spLocks noGrp="1"/>
          </p:cNvSpPr>
          <p:nvPr userDrawn="1">
            <p:ph idx="1"/>
          </p:nvPr>
        </p:nvSpPr>
        <p:spPr/>
        <p:txBody>
          <a:bodyPr/>
          <a:lstStyle>
            <a:lvl2pPr>
              <a:defRPr b="0">
                <a:latin typeface="+mj-lt"/>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Footer Placeholder 4"/>
          <p:cNvSpPr>
            <a:spLocks noGrp="1"/>
          </p:cNvSpPr>
          <p:nvPr>
            <p:ph type="ftr" sz="quarter" idx="11"/>
          </p:nvPr>
        </p:nvSpPr>
        <p:spPr>
          <a:xfrm>
            <a:off x="5981700" y="6576728"/>
            <a:ext cx="2895600" cy="207364"/>
          </a:xfrm>
        </p:spPr>
        <p:txBody>
          <a:bodyPr anchor="ctr"/>
          <a:lstStyle>
            <a:lvl1pPr>
              <a:defRPr sz="1200"/>
            </a:lvl1pPr>
          </a:lstStyle>
          <a:p>
            <a:r>
              <a:rPr lang="en-AU" dirty="0"/>
              <a:t>utscic.edu.au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with imag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6750" y="516690"/>
            <a:ext cx="7810500" cy="423193"/>
          </a:xfrm>
          <a:prstGeom prst="rect">
            <a:avLst/>
          </a:prstGeom>
        </p:spPr>
        <p:txBody>
          <a:bodyPr vert="horz" wrap="square" lIns="0" tIns="0" rIns="0" bIns="0" rtlCol="0" anchor="t" anchorCtr="0">
            <a:spAutoFit/>
          </a:bodyPr>
          <a:lstStyle/>
          <a:p>
            <a:r>
              <a:rPr lang="en-US" noProof="0"/>
              <a:t>Click to edit Master title style</a:t>
            </a:r>
            <a:endParaRPr lang="en-AU" noProof="0" dirty="0"/>
          </a:p>
        </p:txBody>
      </p:sp>
      <p:sp>
        <p:nvSpPr>
          <p:cNvPr id="3" name="Text Placeholder 2"/>
          <p:cNvSpPr>
            <a:spLocks noGrp="1"/>
          </p:cNvSpPr>
          <p:nvPr>
            <p:ph type="body" idx="1"/>
          </p:nvPr>
        </p:nvSpPr>
        <p:spPr>
          <a:xfrm>
            <a:off x="666750" y="1557338"/>
            <a:ext cx="7810500" cy="46228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5" name="Footer Placeholder 4"/>
          <p:cNvSpPr>
            <a:spLocks noGrp="1"/>
          </p:cNvSpPr>
          <p:nvPr>
            <p:ph type="ftr" sz="quarter" idx="3"/>
          </p:nvPr>
        </p:nvSpPr>
        <p:spPr>
          <a:xfrm>
            <a:off x="5981700" y="6558906"/>
            <a:ext cx="2895600" cy="230832"/>
          </a:xfrm>
          <a:prstGeom prst="rect">
            <a:avLst/>
          </a:prstGeom>
        </p:spPr>
        <p:txBody>
          <a:bodyPr vert="horz" lIns="0" tIns="0" rIns="0" bIns="0" rtlCol="0" anchor="t" anchorCtr="0">
            <a:spAutoFit/>
          </a:bodyPr>
          <a:lstStyle>
            <a:lvl1pPr algn="r">
              <a:lnSpc>
                <a:spcPts val="1800"/>
              </a:lnSpc>
              <a:defRPr sz="1500" b="0" spc="-30" baseline="0">
                <a:solidFill>
                  <a:schemeClr val="bg1"/>
                </a:solidFill>
                <a:latin typeface="+mj-lt"/>
              </a:defRPr>
            </a:lvl1pPr>
          </a:lstStyle>
          <a:p>
            <a:r>
              <a:rPr lang="en-AU"/>
              <a:t>health.uts.edu.au</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dt="0"/>
  <p:txStyles>
    <p:titleStyle>
      <a:lvl1pPr algn="l" defTabSz="914400" rtl="0" eaLnBrk="1" latinLnBrk="0" hangingPunct="1">
        <a:lnSpc>
          <a:spcPts val="3200"/>
        </a:lnSpc>
        <a:spcBef>
          <a:spcPct val="0"/>
        </a:spcBef>
        <a:buNone/>
        <a:defRPr sz="3000" b="0" i="0" kern="1200" cap="all" baseline="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Semantic_ga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sites.google.com/site/nttrungmtwiki/home/it/data-science---python/tensorflow/tensorflow-and-deep-learning-part-3?tmpl=%2Fsystem%2Fapp%2Ftemplates%2Fprint%2F&amp;showPrintDialog=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s.nyu.edu/~fergus/papers/zeilerECCV2014.pd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towardsdatascience.com/how-to-visualize-convolutional-features-in-40-lines-of-code-70b7d87b003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towardsdatascience.com/how-to-visualize-convolutional-features-in-40-lines-of-code-70b7d87b0030"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tensorspace.org/index.html" TargetMode="External"/><Relationship Id="rId5" Type="http://schemas.openxmlformats.org/officeDocument/2006/relationships/hyperlink" Target="https://towardsdatascience.com/https-medium-com-rishabh-grg-the-ultimate-nanobook-to-understand-deep-learning-based-image-classifier-33f43fea8327" TargetMode="External"/><Relationship Id="rId4" Type="http://schemas.openxmlformats.org/officeDocument/2006/relationships/hyperlink" Target="https://towardsdatascience.com/understanding-your-convolution-network-with-visualizations-a4883441533b"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9.tiff"/></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stanford.edu/~shervine/teaching/cs-229/cheatsheet-deep-learnin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32.xml.rels><?xml version="1.0" encoding="UTF-8" standalone="yes"?>
<Relationships xmlns="http://schemas.openxmlformats.org/package/2006/relationships"><Relationship Id="rId3" Type="http://schemas.openxmlformats.org/officeDocument/2006/relationships/hyperlink" Target="https://www.facebook.com/yann.lecun/posts/10152820758292143"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hyperlink" Target="http://cs231n.stanford.edu/slides/2017/cs231n_2017_lecture9.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hyperlink" Target="https://towardsdatascience.com/https-medium-com-rishabh-grg-the-ultimate-nanobook-to-understand-deep-learning-based-image-classifier-33f43fea8327"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pythonmachinelearning.pro/introduction-to-convolutional-neural-networks-for-vision-tasks/" TargetMode="External"/><Relationship Id="rId4" Type="http://schemas.openxmlformats.org/officeDocument/2006/relationships/hyperlink" Target="https://towardsdatascience.com/gentle-dive-into-math-behind-convolutional-neural-networks-79a07dd44cf9"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towardsdatascience.com/dont-use-dropout-in-convolutional-networks-81486c823c16"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keras.io/regularizer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keras.io/constraints/"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machinelearningmastery.com/how-to-reduce-overfitting-in-deep-neural-networks-with-weight-constraints-in-kera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cs.toronto.edu/~rsalakhu/papers/srivastava14a.pdf"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8" Type="http://schemas.openxmlformats.org/officeDocument/2006/relationships/package" Target="../embeddings/Microsoft_Word_Document1.docx"/><Relationship Id="rId3" Type="http://schemas.openxmlformats.org/officeDocument/2006/relationships/notesSlide" Target="../notesSlides/notesSlide38.xml"/><Relationship Id="rId7" Type="http://schemas.openxmlformats.org/officeDocument/2006/relationships/image" Target="../media/image3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package" Target="../embeddings/Microsoft_Word_Document.docx"/><Relationship Id="rId5" Type="http://schemas.openxmlformats.org/officeDocument/2006/relationships/hyperlink" Target="https://towardsdatascience.com/batch-normalization-in-neural-networks-1ac91516821c" TargetMode="External"/><Relationship Id="rId4" Type="http://schemas.openxmlformats.org/officeDocument/2006/relationships/hyperlink" Target="https://arxiv.org/abs/1502.03167" TargetMode="External"/><Relationship Id="rId9" Type="http://schemas.openxmlformats.org/officeDocument/2006/relationships/image" Target="../media/image38.emf"/></Relationships>
</file>

<file path=ppt/slides/_rels/slide39.xml.rels><?xml version="1.0" encoding="UTF-8" standalone="yes"?>
<Relationships xmlns="http://schemas.openxmlformats.org/package/2006/relationships"><Relationship Id="rId3" Type="http://schemas.openxmlformats.org/officeDocument/2006/relationships/hyperlink" Target="https://www.quora.com/Is-there-a-theory-for-why-batch-normalization-has-a-regularizing-effect"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machinelearningmastery.com/how-to-accelerate-learning-of-deep-neural-networks-with-batch-normalization/" TargetMode="External"/><Relationship Id="rId5" Type="http://schemas.openxmlformats.org/officeDocument/2006/relationships/hyperlink" Target="https://keras.io/layers/normalization/" TargetMode="External"/><Relationship Id="rId4" Type="http://schemas.openxmlformats.org/officeDocument/2006/relationships/hyperlink" Target="https://stackoverflow.com/questions/34716454/where-do-i-call-the-batchnormalization-function-in-kera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keras.io/preprocessing/image/"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towardsdatascience.com/image-augmentation-for-deep-learning-histogram-equalization-a71387f609b2" TargetMode="Externa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8" Type="http://schemas.openxmlformats.org/officeDocument/2006/relationships/hyperlink" Target="http://vision.stanford.edu/teaching/cs231b_spring1415/slides/alexnet_tugce_kyunghee.pdf"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pdf/1409.1556.pdf"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hyperlink" Target="https://mohitjain.me/2018/06/07/vggnet/"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i.google/research/pubs/pub43022"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hyperlink" Target="https://arxiv.org/abs/1512.03385" TargetMode="External"/><Relationship Id="rId7" Type="http://schemas.openxmlformats.org/officeDocument/2006/relationships/customXml" Target="../ink/ink2.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customXml" Target="../ink/ink1.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arxiv.org/abs/1507.06228"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arxiv.org/pdf/1611.05431.pdf" TargetMode="External"/><Relationship Id="rId7"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towardsdatascience.com/an-overview-of-resnet-and-its-variants-5281e2f56035" TargetMode="External"/><Relationship Id="rId5" Type="http://schemas.openxmlformats.org/officeDocument/2006/relationships/image" Target="../media/image44.png"/><Relationship Id="rId4" Type="http://schemas.openxmlformats.org/officeDocument/2006/relationships/hyperlink" Target="https://arxiv.org/pdf/1608.06993.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cs231n.stanford.edu/slides/2017/cs231n_2017_lecture11.pdf"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JS12eb1cTL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hyperlink" Target="https://ieeexplore.ieee.org/document/6795724" TargetMode="External"/><Relationship Id="rId4" Type="http://schemas.openxmlformats.org/officeDocument/2006/relationships/hyperlink" Target="https://www.nature.com/articles/323533a0"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towardsdatascience.com/detection-and-segmentation-through-convnets-47aa42de27ea"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www.pyimagesearch.com/2016/11/07/intersection-over-union-iou-for-object-detection/"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0vt05rQqk_I"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9.tiff"/><Relationship Id="rId4" Type="http://schemas.openxmlformats.org/officeDocument/2006/relationships/hyperlink" Target="https://www.cv-foundation.org/openaccess/content_cvpr_2014/papers/Girshick_Rich_Feature_Hierarchies_2014_CVPR_paper.pdf"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abs/1504.08083"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hyperlink" Target="https://arxiv.org/abs/1506.01497"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pjreddie.com/publications/" TargetMode="External"/><Relationship Id="rId13" Type="http://schemas.openxmlformats.org/officeDocument/2006/relationships/hyperlink" Target="https://arxiv.org/abs/1611.10012" TargetMode="External"/><Relationship Id="rId3" Type="http://schemas.openxmlformats.org/officeDocument/2006/relationships/hyperlink" Target="https://arxiv.org/abs/1512.02325" TargetMode="External"/><Relationship Id="rId7" Type="http://schemas.openxmlformats.org/officeDocument/2006/relationships/hyperlink" Target="https://docs.google.com/presentation/d/14qBAiyhMOFl_wZW4dA1CkixgXwf0zKGbpw_0oHK8yEM/edit#slide=id.g23f389e290_1_7" TargetMode="External"/><Relationship Id="rId12" Type="http://schemas.openxmlformats.org/officeDocument/2006/relationships/hyperlink" Target="https://towardsdatascience.com/review-yolov3-you-only-look-once-object-detection-eab75d7a1ba6"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arxiv.org/pdf/1612.08242.pdf" TargetMode="External"/><Relationship Id="rId11" Type="http://schemas.openxmlformats.org/officeDocument/2006/relationships/hyperlink" Target="https://towardsdatascience.com/evolution-of-object-detection-and-localization-algorithms-e241021d8bad" TargetMode="External"/><Relationship Id="rId5" Type="http://schemas.openxmlformats.org/officeDocument/2006/relationships/hyperlink" Target="https://pjreddie.com/darknet/yolov2/" TargetMode="External"/><Relationship Id="rId15" Type="http://schemas.openxmlformats.org/officeDocument/2006/relationships/hyperlink" Target="http://cs231n.stanford.edu/slides/2018/cs231n_2018_ds06.pdf" TargetMode="External"/><Relationship Id="rId10" Type="http://schemas.openxmlformats.org/officeDocument/2006/relationships/hyperlink" Target="https://medium.com/@jonathan_hui/real-time-object-detection-with-yolo-yolov2-28b1b93e2088" TargetMode="External"/><Relationship Id="rId4" Type="http://schemas.openxmlformats.org/officeDocument/2006/relationships/hyperlink" Target="https://arxiv.org/abs/1506.02640" TargetMode="External"/><Relationship Id="rId9" Type="http://schemas.openxmlformats.org/officeDocument/2006/relationships/hyperlink" Target="https://pjreddie.com/media/files/papers/YOLOv3.pdf" TargetMode="External"/><Relationship Id="rId14" Type="http://schemas.openxmlformats.org/officeDocument/2006/relationships/hyperlink" Target="https://medium.com/@jonathan_hui/object-detection-speed-and-accuracy-comparison-faster-r-cnn-r-fcn-ssd-and-yolo-5425656ae359"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ai.googleblog.com/2018/03/semantic-image-segmentation-with.html" TargetMode="External"/><Relationship Id="rId3" Type="http://schemas.openxmlformats.org/officeDocument/2006/relationships/hyperlink" Target="https://arxiv.org/abs/1703.06870" TargetMode="External"/><Relationship Id="rId7" Type="http://schemas.openxmlformats.org/officeDocument/2006/relationships/hyperlink" Target="https://arxiv.org/pdf/1506.06204.pdf"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s://github.com/zhixuhao/unet" TargetMode="External"/><Relationship Id="rId5" Type="http://schemas.openxmlformats.org/officeDocument/2006/relationships/hyperlink" Target="https://arxiv.org/abs/1505.04597" TargetMode="External"/><Relationship Id="rId10"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hyperlink" Target="https://arxiv.org/abs/1606.00915"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1605.07678"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5.tiff"/><Relationship Id="rId5" Type="http://schemas.openxmlformats.org/officeDocument/2006/relationships/image" Target="../media/image54.tiff"/><Relationship Id="rId4" Type="http://schemas.openxmlformats.org/officeDocument/2006/relationships/hyperlink" Target="https://towardsdatascience.com/neural-network-architectures-156e5bad51ba"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ieeexplore.ieee.org/document/726791"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apers.nips.cc/paper/4824-imagenet-classification-with-deep-convolutional-neural-network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hyperlink" Target="https://arxiv.org/pdf/1409.1556"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arxiv.org/pdf/1512.03385.pdf" TargetMode="External"/><Relationship Id="rId4" Type="http://schemas.openxmlformats.org/officeDocument/2006/relationships/hyperlink" Target="https://arxiv.org/pdf/1409.4842.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7376" y="3726924"/>
            <a:ext cx="6286910" cy="1812484"/>
          </a:xfrm>
        </p:spPr>
        <p:txBody>
          <a:bodyPr/>
          <a:lstStyle/>
          <a:p>
            <a:r>
              <a:rPr lang="en-AU" dirty="0"/>
              <a:t>Deep Learning</a:t>
            </a:r>
            <a:br>
              <a:rPr lang="en-AU" dirty="0"/>
            </a:br>
            <a:br>
              <a:rPr lang="en-AU" sz="2400" dirty="0"/>
            </a:br>
            <a:r>
              <a:rPr lang="en-AU" sz="2400" dirty="0"/>
              <a:t>Lecture 3 </a:t>
            </a:r>
            <a:r>
              <a:rPr lang="mr-IN" sz="2400" dirty="0"/>
              <a:t>–</a:t>
            </a:r>
            <a:r>
              <a:rPr lang="en-AU" sz="2400" dirty="0"/>
              <a:t> INTRODUCTION to Computer Vision</a:t>
            </a:r>
          </a:p>
        </p:txBody>
      </p:sp>
      <p:sp>
        <p:nvSpPr>
          <p:cNvPr id="3" name="Footer Placeholder 2"/>
          <p:cNvSpPr>
            <a:spLocks noGrp="1"/>
          </p:cNvSpPr>
          <p:nvPr>
            <p:ph type="ftr" sz="quarter" idx="11"/>
          </p:nvPr>
        </p:nvSpPr>
        <p:spPr>
          <a:xfrm>
            <a:off x="5981700" y="6520635"/>
            <a:ext cx="2895600" cy="207364"/>
          </a:xfrm>
        </p:spPr>
        <p:txBody>
          <a:bodyPr/>
          <a:lstStyle/>
          <a:p>
            <a:r>
              <a:rPr lang="en-AU" dirty="0"/>
              <a:t>utscic.edu.au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What is a CNN?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349134" y="1356438"/>
            <a:ext cx="8128116" cy="279205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 CNN is constructed of a number of different layer types we have not seen before:</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i="1" dirty="0">
                <a:sym typeface="Arial"/>
              </a:rPr>
              <a:t>Convolution layers</a:t>
            </a:r>
          </a:p>
          <a:p>
            <a:pPr marL="717750" lvl="3" indent="-285750">
              <a:lnSpc>
                <a:spcPct val="122222"/>
              </a:lnSpc>
              <a:spcAft>
                <a:spcPts val="0"/>
              </a:spcAft>
              <a:buClr>
                <a:schemeClr val="dk1"/>
              </a:buClr>
              <a:buSzPts val="1800"/>
              <a:buFont typeface="Arial" panose="020B0604020202020204" pitchFamily="34" charset="0"/>
              <a:buChar char="•"/>
            </a:pPr>
            <a:r>
              <a:rPr lang="en-AU" i="1" dirty="0">
                <a:sym typeface="Arial"/>
              </a:rPr>
              <a:t>Activations - We know this </a:t>
            </a:r>
            <a:r>
              <a:rPr lang="en-AU" i="1" dirty="0">
                <a:sym typeface="Wingdings" pitchFamily="2" charset="2"/>
              </a:rPr>
              <a:t> </a:t>
            </a:r>
          </a:p>
          <a:p>
            <a:pPr marL="717750" lvl="3" indent="-285750">
              <a:lnSpc>
                <a:spcPct val="122222"/>
              </a:lnSpc>
              <a:spcAft>
                <a:spcPts val="0"/>
              </a:spcAft>
              <a:buClr>
                <a:schemeClr val="dk1"/>
              </a:buClr>
              <a:buSzPts val="1800"/>
              <a:buFont typeface="Arial" panose="020B0604020202020204" pitchFamily="34" charset="0"/>
              <a:buChar char="•"/>
            </a:pPr>
            <a:r>
              <a:rPr lang="en-AU" i="1" dirty="0">
                <a:sym typeface="Wingdings" pitchFamily="2" charset="2"/>
              </a:rPr>
              <a:t>Pooling Layers</a:t>
            </a:r>
          </a:p>
          <a:p>
            <a:pPr marL="717750" lvl="3" indent="-285750">
              <a:lnSpc>
                <a:spcPct val="122222"/>
              </a:lnSpc>
              <a:spcAft>
                <a:spcPts val="0"/>
              </a:spcAft>
              <a:buClr>
                <a:schemeClr val="dk1"/>
              </a:buClr>
              <a:buSzPts val="1800"/>
              <a:buFont typeface="Arial" panose="020B0604020202020204" pitchFamily="34" charset="0"/>
              <a:buChar char="•"/>
            </a:pPr>
            <a:r>
              <a:rPr lang="en-AU" i="1" dirty="0">
                <a:sym typeface="Wingdings" pitchFamily="2" charset="2"/>
              </a:rPr>
              <a:t>Fully Connected layers</a:t>
            </a: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3" name="Picture 2">
            <a:extLst>
              <a:ext uri="{FF2B5EF4-FFF2-40B4-BE49-F238E27FC236}">
                <a16:creationId xmlns:a16="http://schemas.microsoft.com/office/drawing/2014/main" id="{93231BDA-CC4B-3A4C-9E9F-2FB49176CACA}"/>
              </a:ext>
            </a:extLst>
          </p:cNvPr>
          <p:cNvPicPr>
            <a:picLocks noChangeAspect="1"/>
          </p:cNvPicPr>
          <p:nvPr/>
        </p:nvPicPr>
        <p:blipFill>
          <a:blip r:embed="rId3"/>
          <a:stretch>
            <a:fillRect/>
          </a:stretch>
        </p:blipFill>
        <p:spPr>
          <a:xfrm>
            <a:off x="904711" y="3792352"/>
            <a:ext cx="7016961" cy="2354961"/>
          </a:xfrm>
          <a:prstGeom prst="rect">
            <a:avLst/>
          </a:prstGeom>
        </p:spPr>
      </p:pic>
    </p:spTree>
    <p:extLst>
      <p:ext uri="{BB962C8B-B14F-4D97-AF65-F5344CB8AC3E}">
        <p14:creationId xmlns:p14="http://schemas.microsoft.com/office/powerpoint/2010/main" val="164320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You will understand this </a:t>
            </a:r>
            <a:r>
              <a:rPr lang="en-AU" dirty="0">
                <a:sym typeface="Wingdings" pitchFamily="2" charset="2"/>
              </a:rPr>
              <a:t> </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6" name="Picture 5">
            <a:extLst>
              <a:ext uri="{FF2B5EF4-FFF2-40B4-BE49-F238E27FC236}">
                <a16:creationId xmlns:a16="http://schemas.microsoft.com/office/drawing/2014/main" id="{9D7BC792-B444-B449-88CC-E5621D51B596}"/>
              </a:ext>
            </a:extLst>
          </p:cNvPr>
          <p:cNvPicPr>
            <a:picLocks noChangeAspect="1"/>
          </p:cNvPicPr>
          <p:nvPr/>
        </p:nvPicPr>
        <p:blipFill>
          <a:blip r:embed="rId3"/>
          <a:stretch>
            <a:fillRect/>
          </a:stretch>
        </p:blipFill>
        <p:spPr>
          <a:xfrm>
            <a:off x="0" y="2081768"/>
            <a:ext cx="9144000" cy="2049274"/>
          </a:xfrm>
          <a:prstGeom prst="rect">
            <a:avLst/>
          </a:prstGeom>
        </p:spPr>
      </p:pic>
    </p:spTree>
    <p:extLst>
      <p:ext uri="{BB962C8B-B14F-4D97-AF65-F5344CB8AC3E}">
        <p14:creationId xmlns:p14="http://schemas.microsoft.com/office/powerpoint/2010/main" val="355525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Some Background</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349134" y="1356439"/>
            <a:ext cx="8128116" cy="944000"/>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There is a large ‘semantic gap’ (</a:t>
            </a:r>
            <a:r>
              <a:rPr lang="en-AU" sz="2000" dirty="0">
                <a:sym typeface="Arial"/>
                <a:hlinkClick r:id="rId3"/>
              </a:rPr>
              <a:t>link</a:t>
            </a:r>
            <a:r>
              <a:rPr lang="en-AU" sz="2000" dirty="0">
                <a:sym typeface="Arial"/>
              </a:rPr>
              <a:t>) between an image as a computer sees it and the way a human sees it.</a:t>
            </a:r>
          </a:p>
        </p:txBody>
      </p:sp>
      <p:pic>
        <p:nvPicPr>
          <p:cNvPr id="6" name="Picture 5">
            <a:extLst>
              <a:ext uri="{FF2B5EF4-FFF2-40B4-BE49-F238E27FC236}">
                <a16:creationId xmlns:a16="http://schemas.microsoft.com/office/drawing/2014/main" id="{E53FC0F5-F548-0740-A1B0-09BB0C89594D}"/>
              </a:ext>
            </a:extLst>
          </p:cNvPr>
          <p:cNvPicPr>
            <a:picLocks noChangeAspect="1"/>
          </p:cNvPicPr>
          <p:nvPr/>
        </p:nvPicPr>
        <p:blipFill>
          <a:blip r:embed="rId4"/>
          <a:stretch>
            <a:fillRect/>
          </a:stretch>
        </p:blipFill>
        <p:spPr>
          <a:xfrm>
            <a:off x="1427746" y="2325225"/>
            <a:ext cx="5746283" cy="3825815"/>
          </a:xfrm>
          <a:prstGeom prst="rect">
            <a:avLst/>
          </a:prstGeom>
        </p:spPr>
      </p:pic>
    </p:spTree>
    <p:extLst>
      <p:ext uri="{BB962C8B-B14F-4D97-AF65-F5344CB8AC3E}">
        <p14:creationId xmlns:p14="http://schemas.microsoft.com/office/powerpoint/2010/main" val="306469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Additional Difficulties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507942" y="1394940"/>
            <a:ext cx="8128116" cy="944000"/>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Occlusion (Part of the object is visible)</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Illumination</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Class variation (‘What is a cat’)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Background, other objects in the image</a:t>
            </a:r>
          </a:p>
        </p:txBody>
      </p:sp>
      <p:pic>
        <p:nvPicPr>
          <p:cNvPr id="3" name="Picture 2">
            <a:extLst>
              <a:ext uri="{FF2B5EF4-FFF2-40B4-BE49-F238E27FC236}">
                <a16:creationId xmlns:a16="http://schemas.microsoft.com/office/drawing/2014/main" id="{EC3F1508-5D55-C149-A5C8-3B7107E5DC5B}"/>
              </a:ext>
            </a:extLst>
          </p:cNvPr>
          <p:cNvPicPr>
            <a:picLocks noChangeAspect="1"/>
          </p:cNvPicPr>
          <p:nvPr/>
        </p:nvPicPr>
        <p:blipFill>
          <a:blip r:embed="rId3"/>
          <a:stretch>
            <a:fillRect/>
          </a:stretch>
        </p:blipFill>
        <p:spPr>
          <a:xfrm>
            <a:off x="5788022" y="1704067"/>
            <a:ext cx="3089278" cy="2060590"/>
          </a:xfrm>
          <a:prstGeom prst="rect">
            <a:avLst/>
          </a:prstGeom>
        </p:spPr>
      </p:pic>
      <p:pic>
        <p:nvPicPr>
          <p:cNvPr id="7" name="Picture 6">
            <a:extLst>
              <a:ext uri="{FF2B5EF4-FFF2-40B4-BE49-F238E27FC236}">
                <a16:creationId xmlns:a16="http://schemas.microsoft.com/office/drawing/2014/main" id="{D721D455-566E-2449-9FA1-6FA2732CFEAE}"/>
              </a:ext>
            </a:extLst>
          </p:cNvPr>
          <p:cNvPicPr>
            <a:picLocks noChangeAspect="1"/>
          </p:cNvPicPr>
          <p:nvPr/>
        </p:nvPicPr>
        <p:blipFill>
          <a:blip r:embed="rId4"/>
          <a:stretch>
            <a:fillRect/>
          </a:stretch>
        </p:blipFill>
        <p:spPr>
          <a:xfrm>
            <a:off x="666750" y="3208026"/>
            <a:ext cx="3327734" cy="2079834"/>
          </a:xfrm>
          <a:prstGeom prst="rect">
            <a:avLst/>
          </a:prstGeom>
        </p:spPr>
      </p:pic>
      <p:pic>
        <p:nvPicPr>
          <p:cNvPr id="8" name="Picture 7">
            <a:extLst>
              <a:ext uri="{FF2B5EF4-FFF2-40B4-BE49-F238E27FC236}">
                <a16:creationId xmlns:a16="http://schemas.microsoft.com/office/drawing/2014/main" id="{0903C4B0-8AEA-6249-9527-13B67F721459}"/>
              </a:ext>
            </a:extLst>
          </p:cNvPr>
          <p:cNvPicPr>
            <a:picLocks noChangeAspect="1"/>
          </p:cNvPicPr>
          <p:nvPr/>
        </p:nvPicPr>
        <p:blipFill>
          <a:blip r:embed="rId5"/>
          <a:stretch>
            <a:fillRect/>
          </a:stretch>
        </p:blipFill>
        <p:spPr>
          <a:xfrm>
            <a:off x="4809623" y="4045770"/>
            <a:ext cx="2344153" cy="1943931"/>
          </a:xfrm>
          <a:prstGeom prst="rect">
            <a:avLst/>
          </a:prstGeom>
        </p:spPr>
      </p:pic>
    </p:spTree>
    <p:extLst>
      <p:ext uri="{BB962C8B-B14F-4D97-AF65-F5344CB8AC3E}">
        <p14:creationId xmlns:p14="http://schemas.microsoft.com/office/powerpoint/2010/main" val="55258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Convolution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252882" y="1327564"/>
            <a:ext cx="6150240" cy="4534222"/>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We want to preserve spatial structure so employ a clever trick of matrix multiplication to build ‘</a:t>
            </a:r>
            <a:r>
              <a:rPr lang="en-AU" sz="2000" b="1" dirty="0">
                <a:sym typeface="Arial"/>
              </a:rPr>
              <a:t>Feature (Activation) Maps</a:t>
            </a:r>
            <a:r>
              <a:rPr lang="en-AU" sz="2000" dirty="0">
                <a:sym typeface="Arial"/>
              </a:rPr>
              <a:t>’ of our image.</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We define a Filter/Kernel that undertakes multiplications, slides across, continues.</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Each multiplication makes 1 number on our ‘Activation Map’</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However, we do this in 3-dimensions rather than just a single dimension. </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This is called a </a:t>
            </a:r>
            <a:r>
              <a:rPr lang="en-AU" sz="2000" b="1" dirty="0">
                <a:sym typeface="Arial"/>
              </a:rPr>
              <a:t>Tensor Contraction</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 filter/Kernel must have the same depth as the input</a:t>
            </a: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7" name="Picture 6">
            <a:extLst>
              <a:ext uri="{FF2B5EF4-FFF2-40B4-BE49-F238E27FC236}">
                <a16:creationId xmlns:a16="http://schemas.microsoft.com/office/drawing/2014/main" id="{91FC8D16-1BCE-3E45-A8F1-95D3070BF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374" y="1086838"/>
            <a:ext cx="2295492" cy="2427201"/>
          </a:xfrm>
          <a:prstGeom prst="rect">
            <a:avLst/>
          </a:prstGeom>
        </p:spPr>
      </p:pic>
      <p:pic>
        <p:nvPicPr>
          <p:cNvPr id="8" name="Picture 7">
            <a:extLst>
              <a:ext uri="{FF2B5EF4-FFF2-40B4-BE49-F238E27FC236}">
                <a16:creationId xmlns:a16="http://schemas.microsoft.com/office/drawing/2014/main" id="{AA223B27-7339-FA4B-B92D-93AEB595E3F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499374" y="4023260"/>
            <a:ext cx="2223436" cy="1473623"/>
          </a:xfrm>
          <a:prstGeom prst="rect">
            <a:avLst/>
          </a:prstGeom>
          <a:ln w="28575">
            <a:solidFill>
              <a:srgbClr val="FFC000"/>
            </a:solidFill>
          </a:ln>
        </p:spPr>
      </p:pic>
    </p:spTree>
    <p:extLst>
      <p:ext uri="{BB962C8B-B14F-4D97-AF65-F5344CB8AC3E}">
        <p14:creationId xmlns:p14="http://schemas.microsoft.com/office/powerpoint/2010/main" val="401215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Convolution in 3D</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6" name="Picture 5">
            <a:extLst>
              <a:ext uri="{FF2B5EF4-FFF2-40B4-BE49-F238E27FC236}">
                <a16:creationId xmlns:a16="http://schemas.microsoft.com/office/drawing/2014/main" id="{1A6BBA45-3823-194F-BF62-F564473F8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50" y="1248878"/>
            <a:ext cx="8128000" cy="4572000"/>
          </a:xfrm>
          <a:prstGeom prst="rect">
            <a:avLst/>
          </a:prstGeom>
        </p:spPr>
      </p:pic>
    </p:spTree>
    <p:extLst>
      <p:ext uri="{BB962C8B-B14F-4D97-AF65-F5344CB8AC3E}">
        <p14:creationId xmlns:p14="http://schemas.microsoft.com/office/powerpoint/2010/main" val="3854767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Convolution in 3D</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5" name="Picture 4">
            <a:extLst>
              <a:ext uri="{FF2B5EF4-FFF2-40B4-BE49-F238E27FC236}">
                <a16:creationId xmlns:a16="http://schemas.microsoft.com/office/drawing/2014/main" id="{EE502A60-781D-5842-989E-0988C92A6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 y="1154631"/>
            <a:ext cx="6921500" cy="4953000"/>
          </a:xfrm>
          <a:prstGeom prst="rect">
            <a:avLst/>
          </a:prstGeom>
        </p:spPr>
      </p:pic>
      <p:sp>
        <p:nvSpPr>
          <p:cNvPr id="7" name="TextBox 6">
            <a:extLst>
              <a:ext uri="{FF2B5EF4-FFF2-40B4-BE49-F238E27FC236}">
                <a16:creationId xmlns:a16="http://schemas.microsoft.com/office/drawing/2014/main" id="{E5BA586F-3792-664D-9B93-F57A736F1E1F}"/>
              </a:ext>
            </a:extLst>
          </p:cNvPr>
          <p:cNvSpPr txBox="1"/>
          <p:nvPr/>
        </p:nvSpPr>
        <p:spPr>
          <a:xfrm>
            <a:off x="7588250" y="5738299"/>
            <a:ext cx="824072" cy="369332"/>
          </a:xfrm>
          <a:prstGeom prst="rect">
            <a:avLst/>
          </a:prstGeom>
          <a:noFill/>
        </p:spPr>
        <p:txBody>
          <a:bodyPr wrap="none" rtlCol="0">
            <a:spAutoFit/>
          </a:bodyPr>
          <a:lstStyle/>
          <a:p>
            <a:r>
              <a:rPr lang="en-US" dirty="0">
                <a:hlinkClick r:id="rId4"/>
              </a:rPr>
              <a:t>Source</a:t>
            </a:r>
            <a:endParaRPr lang="en-US" dirty="0"/>
          </a:p>
        </p:txBody>
      </p:sp>
    </p:spTree>
    <p:extLst>
      <p:ext uri="{BB962C8B-B14F-4D97-AF65-F5344CB8AC3E}">
        <p14:creationId xmlns:p14="http://schemas.microsoft.com/office/powerpoint/2010/main" val="3360151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Convolution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301007" y="1346814"/>
            <a:ext cx="4370384" cy="1521514"/>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 output of this 3-d matrix operation is only 1D, so we can stack as many of these Filters/Kernels as we like</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Therefore stacking activation maps.</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So we make ‘New Images’ which are fed into the next layer, building higher order features.</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This sounds familiar…..</a:t>
            </a: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3" name="Picture 2">
            <a:extLst>
              <a:ext uri="{FF2B5EF4-FFF2-40B4-BE49-F238E27FC236}">
                <a16:creationId xmlns:a16="http://schemas.microsoft.com/office/drawing/2014/main" id="{7931FC08-026C-8147-BF7F-1AB1875FCF37}"/>
              </a:ext>
            </a:extLst>
          </p:cNvPr>
          <p:cNvPicPr>
            <a:picLocks noChangeAspect="1"/>
          </p:cNvPicPr>
          <p:nvPr/>
        </p:nvPicPr>
        <p:blipFill>
          <a:blip r:embed="rId3"/>
          <a:stretch>
            <a:fillRect/>
          </a:stretch>
        </p:blipFill>
        <p:spPr>
          <a:xfrm>
            <a:off x="4947386" y="787921"/>
            <a:ext cx="3683852" cy="3226231"/>
          </a:xfrm>
          <a:prstGeom prst="rect">
            <a:avLst/>
          </a:prstGeom>
        </p:spPr>
      </p:pic>
      <p:pic>
        <p:nvPicPr>
          <p:cNvPr id="6" name="Picture 5">
            <a:extLst>
              <a:ext uri="{FF2B5EF4-FFF2-40B4-BE49-F238E27FC236}">
                <a16:creationId xmlns:a16="http://schemas.microsoft.com/office/drawing/2014/main" id="{53377B4B-3737-374F-BC75-1010BCDD7989}"/>
              </a:ext>
            </a:extLst>
          </p:cNvPr>
          <p:cNvPicPr>
            <a:picLocks noChangeAspect="1"/>
          </p:cNvPicPr>
          <p:nvPr/>
        </p:nvPicPr>
        <p:blipFill>
          <a:blip r:embed="rId4"/>
          <a:stretch>
            <a:fillRect/>
          </a:stretch>
        </p:blipFill>
        <p:spPr>
          <a:xfrm>
            <a:off x="5033034" y="4225748"/>
            <a:ext cx="3069480" cy="2055927"/>
          </a:xfrm>
          <a:prstGeom prst="rect">
            <a:avLst/>
          </a:prstGeom>
        </p:spPr>
      </p:pic>
    </p:spTree>
    <p:extLst>
      <p:ext uri="{BB962C8B-B14F-4D97-AF65-F5344CB8AC3E}">
        <p14:creationId xmlns:p14="http://schemas.microsoft.com/office/powerpoint/2010/main" val="218733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Convolutions &amp; Receptive Fields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280169" y="1298686"/>
            <a:ext cx="8255852" cy="4543847"/>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You will often here the term ‘Receptive Field’ around CNNS</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The filter (3*3 or 5*5) can be considered a </a:t>
            </a:r>
            <a:r>
              <a:rPr lang="en-AU" sz="2000" i="1" dirty="0">
                <a:sym typeface="Arial"/>
              </a:rPr>
              <a:t>‘Receptive field’</a:t>
            </a:r>
            <a:r>
              <a:rPr lang="en-AU" sz="2000" dirty="0">
                <a:sym typeface="Arial"/>
              </a:rPr>
              <a:t> for each Neuron</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 </a:t>
            </a:r>
            <a:r>
              <a:rPr lang="en-AU" sz="2000" i="1" dirty="0">
                <a:sym typeface="Arial"/>
              </a:rPr>
              <a:t>neuron </a:t>
            </a:r>
            <a:r>
              <a:rPr lang="en-AU" sz="2000" dirty="0">
                <a:sym typeface="Arial"/>
              </a:rPr>
              <a:t>in CNNs is a point on the activation map.</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Each neuron in the activation map shares the same parameters (same filter)</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But each neuron in the same </a:t>
            </a:r>
            <a:r>
              <a:rPr lang="en-AU" sz="2000" i="1" dirty="0">
                <a:sym typeface="Arial"/>
              </a:rPr>
              <a:t>position</a:t>
            </a:r>
            <a:r>
              <a:rPr lang="en-AU" sz="2000" dirty="0">
                <a:sym typeface="Arial"/>
              </a:rPr>
              <a:t> across activation maps will be looking at the </a:t>
            </a:r>
            <a:r>
              <a:rPr lang="en-AU" sz="2000" b="1" dirty="0">
                <a:solidFill>
                  <a:srgbClr val="7030A0"/>
                </a:solidFill>
                <a:sym typeface="Arial"/>
              </a:rPr>
              <a:t>same region</a:t>
            </a:r>
            <a:r>
              <a:rPr lang="en-AU" sz="2000" dirty="0">
                <a:sym typeface="Arial"/>
              </a:rPr>
              <a:t> in the input but for </a:t>
            </a:r>
            <a:r>
              <a:rPr lang="en-AU" sz="2000" b="1" dirty="0">
                <a:solidFill>
                  <a:srgbClr val="7030A0"/>
                </a:solidFill>
                <a:sym typeface="Arial"/>
              </a:rPr>
              <a:t>different things.</a:t>
            </a:r>
            <a:br>
              <a:rPr lang="en-AU" sz="2000" dirty="0">
                <a:sym typeface="Arial"/>
              </a:rPr>
            </a:br>
            <a:br>
              <a:rPr lang="en-AU" sz="2000" dirty="0">
                <a:sym typeface="Arial"/>
              </a:rPr>
            </a:br>
            <a:endParaRPr lang="en-AU" sz="2000" dirty="0">
              <a:sym typeface="Arial"/>
            </a:endParaRPr>
          </a:p>
          <a:p>
            <a:pPr lvl="3" indent="0">
              <a:lnSpc>
                <a:spcPct val="122222"/>
              </a:lnSpc>
              <a:spcAft>
                <a:spcPts val="0"/>
              </a:spcAft>
              <a:buClr>
                <a:schemeClr val="dk1"/>
              </a:buClr>
              <a:buSzPts val="1800"/>
              <a:buNone/>
            </a:pPr>
            <a:endParaRPr lang="en-AU" sz="2000" dirty="0">
              <a:sym typeface="Arial"/>
            </a:endParaRPr>
          </a:p>
        </p:txBody>
      </p:sp>
    </p:spTree>
    <p:extLst>
      <p:ext uri="{BB962C8B-B14F-4D97-AF65-F5344CB8AC3E}">
        <p14:creationId xmlns:p14="http://schemas.microsoft.com/office/powerpoint/2010/main" val="3402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Visualising Intermediary </a:t>
            </a:r>
            <a:r>
              <a:rPr lang="en-AU" dirty="0" err="1"/>
              <a:t>LAyers</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301007" y="1346814"/>
            <a:ext cx="8486858" cy="1521514"/>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t>A lot of work has been done to assist visualising what is going on at intermediary layers.</a:t>
            </a:r>
            <a:br>
              <a:rPr lang="en-AU" sz="2000" dirty="0"/>
            </a:br>
            <a:endParaRPr lang="en-AU" sz="2000" dirty="0"/>
          </a:p>
          <a:p>
            <a:pPr marL="717750" lvl="3" indent="-285750">
              <a:lnSpc>
                <a:spcPct val="122222"/>
              </a:lnSpc>
              <a:spcAft>
                <a:spcPts val="0"/>
              </a:spcAft>
              <a:buClr>
                <a:schemeClr val="dk1"/>
              </a:buClr>
              <a:buSzPts val="1800"/>
              <a:buFont typeface="Arial" panose="020B0604020202020204" pitchFamily="34" charset="0"/>
              <a:buChar char="•"/>
            </a:pPr>
            <a:r>
              <a:rPr lang="en-AU" sz="2000" dirty="0"/>
              <a:t>Since computer vision is ‘visual’, perhaps we can ascribe some human meaning to these layers and features?</a:t>
            </a:r>
            <a:br>
              <a:rPr lang="en-AU" sz="2000" dirty="0"/>
            </a:br>
            <a:endParaRPr lang="en-AU" sz="2000" dirty="0"/>
          </a:p>
          <a:p>
            <a:pPr marL="501750" lvl="2" indent="-285750">
              <a:lnSpc>
                <a:spcPct val="122222"/>
              </a:lnSpc>
              <a:spcAft>
                <a:spcPts val="0"/>
              </a:spcAft>
              <a:buClr>
                <a:schemeClr val="dk1"/>
              </a:buClr>
              <a:buSzPts val="1800"/>
              <a:buFont typeface="Arial" panose="020B0604020202020204" pitchFamily="34" charset="0"/>
              <a:buChar char="•"/>
            </a:pPr>
            <a:r>
              <a:rPr lang="en-AU" sz="2000" dirty="0"/>
              <a:t>The classic paper (</a:t>
            </a:r>
            <a:r>
              <a:rPr lang="en-AU" sz="2000" dirty="0">
                <a:hlinkClick r:id="rId3"/>
              </a:rPr>
              <a:t>link</a:t>
            </a:r>
            <a:r>
              <a:rPr lang="en-AU" sz="2000" dirty="0"/>
              <a:t>)</a:t>
            </a:r>
          </a:p>
          <a:p>
            <a:pPr marL="717750" lvl="3" indent="-285750">
              <a:lnSpc>
                <a:spcPct val="122222"/>
              </a:lnSpc>
              <a:spcAft>
                <a:spcPts val="0"/>
              </a:spcAft>
              <a:buClr>
                <a:schemeClr val="dk1"/>
              </a:buClr>
              <a:buSzPts val="1800"/>
              <a:buFont typeface="Arial" panose="020B0604020202020204" pitchFamily="34" charset="0"/>
              <a:buChar char="•"/>
            </a:pPr>
            <a:r>
              <a:rPr lang="en-AU" sz="1600" i="1" dirty="0"/>
              <a:t>For a given feature map, we show the top 9 activations, each projected separately down to pixel space, revealing the different structures that excite that map and showing its invariance to input deformations. Alongside these visualizations we show the corresponding image patches</a:t>
            </a:r>
            <a:endParaRPr lang="en-AU" sz="1600" i="1" dirty="0">
              <a:hlinkClick r:id="rId4"/>
            </a:endParaRPr>
          </a:p>
        </p:txBody>
      </p:sp>
    </p:spTree>
    <p:extLst>
      <p:ext uri="{BB962C8B-B14F-4D97-AF65-F5344CB8AC3E}">
        <p14:creationId xmlns:p14="http://schemas.microsoft.com/office/powerpoint/2010/main" val="253132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OVERVIEW of Today</a:t>
            </a:r>
          </a:p>
        </p:txBody>
      </p:sp>
      <p:sp>
        <p:nvSpPr>
          <p:cNvPr id="3" name="Content Placeholder 2"/>
          <p:cNvSpPr>
            <a:spLocks noGrp="1"/>
          </p:cNvSpPr>
          <p:nvPr>
            <p:ph idx="1"/>
          </p:nvPr>
        </p:nvSpPr>
        <p:spPr/>
        <p:txBody>
          <a:bodyPr vert="horz" lIns="0" tIns="0" rIns="0" bIns="0" rtlCol="0" anchor="t">
            <a:noAutofit/>
          </a:bodyPr>
          <a:lstStyle/>
          <a:p>
            <a:r>
              <a:rPr lang="en-AU" dirty="0"/>
              <a:t>Schedule:</a:t>
            </a:r>
          </a:p>
          <a:p>
            <a:pPr lvl="2"/>
            <a:r>
              <a:rPr lang="en-AU" dirty="0"/>
              <a:t>AT1A Feedback</a:t>
            </a:r>
          </a:p>
          <a:p>
            <a:pPr lvl="2"/>
            <a:r>
              <a:rPr lang="en-AU" dirty="0"/>
              <a:t>History of CNNs</a:t>
            </a:r>
          </a:p>
          <a:p>
            <a:pPr lvl="2"/>
            <a:r>
              <a:rPr lang="en-AU" dirty="0"/>
              <a:t>CNN Architecture</a:t>
            </a:r>
          </a:p>
          <a:p>
            <a:pPr lvl="2"/>
            <a:r>
              <a:rPr lang="en-AU" dirty="0"/>
              <a:t>Famous CNN Architectures</a:t>
            </a:r>
          </a:p>
          <a:p>
            <a:pPr lvl="2"/>
            <a:r>
              <a:rPr lang="en-AU" dirty="0"/>
              <a:t>Computer Vision Tasks</a:t>
            </a:r>
            <a:br>
              <a:rPr lang="en-AU" dirty="0"/>
            </a:br>
            <a:endParaRPr lang="en-AU" dirty="0"/>
          </a:p>
          <a:p>
            <a:pPr lvl="1"/>
            <a:r>
              <a:rPr lang="en-AU" dirty="0"/>
              <a:t>Lab:</a:t>
            </a:r>
          </a:p>
          <a:p>
            <a:pPr lvl="2"/>
            <a:r>
              <a:rPr lang="en-AU" dirty="0"/>
              <a:t>Introduction to CNNs in </a:t>
            </a:r>
            <a:r>
              <a:rPr lang="en-AU" dirty="0" err="1"/>
              <a:t>Keras</a:t>
            </a:r>
            <a:r>
              <a:rPr lang="en-AU" dirty="0"/>
              <a:t> and </a:t>
            </a:r>
            <a:r>
              <a:rPr lang="en-AU" dirty="0" err="1"/>
              <a:t>Tf</a:t>
            </a:r>
            <a:endParaRPr lang="en-AU" b="1" dirty="0">
              <a:solidFill>
                <a:srgbClr val="FF0000"/>
              </a:solidFill>
            </a:endParaRP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Tree>
    <p:extLst>
      <p:ext uri="{BB962C8B-B14F-4D97-AF65-F5344CB8AC3E}">
        <p14:creationId xmlns:p14="http://schemas.microsoft.com/office/powerpoint/2010/main" val="218546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Visualising Intermediary </a:t>
            </a:r>
            <a:r>
              <a:rPr lang="en-AU" dirty="0" err="1"/>
              <a:t>LAyers</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8" name="Picture 7">
            <a:extLst>
              <a:ext uri="{FF2B5EF4-FFF2-40B4-BE49-F238E27FC236}">
                <a16:creationId xmlns:a16="http://schemas.microsoft.com/office/drawing/2014/main" id="{BDC97694-B030-A14B-B4DE-4F60E6EA6F05}"/>
              </a:ext>
            </a:extLst>
          </p:cNvPr>
          <p:cNvPicPr>
            <a:picLocks noChangeAspect="1"/>
          </p:cNvPicPr>
          <p:nvPr/>
        </p:nvPicPr>
        <p:blipFill>
          <a:blip r:embed="rId3"/>
          <a:stretch>
            <a:fillRect/>
          </a:stretch>
        </p:blipFill>
        <p:spPr>
          <a:xfrm>
            <a:off x="562707" y="1537373"/>
            <a:ext cx="7341577" cy="3566223"/>
          </a:xfrm>
          <a:prstGeom prst="rect">
            <a:avLst/>
          </a:prstGeom>
        </p:spPr>
      </p:pic>
    </p:spTree>
    <p:extLst>
      <p:ext uri="{BB962C8B-B14F-4D97-AF65-F5344CB8AC3E}">
        <p14:creationId xmlns:p14="http://schemas.microsoft.com/office/powerpoint/2010/main" val="2864107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Visualising Intermediary </a:t>
            </a:r>
            <a:r>
              <a:rPr lang="en-AU" dirty="0" err="1"/>
              <a:t>LAyers</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3" name="Picture 2">
            <a:extLst>
              <a:ext uri="{FF2B5EF4-FFF2-40B4-BE49-F238E27FC236}">
                <a16:creationId xmlns:a16="http://schemas.microsoft.com/office/drawing/2014/main" id="{EAFF7C9B-ABE9-8243-A3F6-677550313980}"/>
              </a:ext>
            </a:extLst>
          </p:cNvPr>
          <p:cNvPicPr>
            <a:picLocks noChangeAspect="1"/>
          </p:cNvPicPr>
          <p:nvPr/>
        </p:nvPicPr>
        <p:blipFill>
          <a:blip r:embed="rId3"/>
          <a:stretch>
            <a:fillRect/>
          </a:stretch>
        </p:blipFill>
        <p:spPr>
          <a:xfrm>
            <a:off x="501650" y="1397000"/>
            <a:ext cx="8140700" cy="2032000"/>
          </a:xfrm>
          <a:prstGeom prst="rect">
            <a:avLst/>
          </a:prstGeom>
        </p:spPr>
      </p:pic>
      <p:pic>
        <p:nvPicPr>
          <p:cNvPr id="6" name="Picture 5">
            <a:extLst>
              <a:ext uri="{FF2B5EF4-FFF2-40B4-BE49-F238E27FC236}">
                <a16:creationId xmlns:a16="http://schemas.microsoft.com/office/drawing/2014/main" id="{936131F4-721A-674F-9339-7A6C2207B1B5}"/>
              </a:ext>
            </a:extLst>
          </p:cNvPr>
          <p:cNvPicPr>
            <a:picLocks noChangeAspect="1"/>
          </p:cNvPicPr>
          <p:nvPr/>
        </p:nvPicPr>
        <p:blipFill>
          <a:blip r:embed="rId4"/>
          <a:stretch>
            <a:fillRect/>
          </a:stretch>
        </p:blipFill>
        <p:spPr>
          <a:xfrm>
            <a:off x="501650" y="3429000"/>
            <a:ext cx="8255000" cy="2032000"/>
          </a:xfrm>
          <a:prstGeom prst="rect">
            <a:avLst/>
          </a:prstGeom>
        </p:spPr>
      </p:pic>
      <p:sp>
        <p:nvSpPr>
          <p:cNvPr id="7" name="TextBox 6">
            <a:extLst>
              <a:ext uri="{FF2B5EF4-FFF2-40B4-BE49-F238E27FC236}">
                <a16:creationId xmlns:a16="http://schemas.microsoft.com/office/drawing/2014/main" id="{515AE9F8-0CCE-BA40-B36A-5E808795334F}"/>
              </a:ext>
            </a:extLst>
          </p:cNvPr>
          <p:cNvSpPr txBox="1"/>
          <p:nvPr/>
        </p:nvSpPr>
        <p:spPr>
          <a:xfrm>
            <a:off x="984739" y="5649532"/>
            <a:ext cx="855619" cy="369332"/>
          </a:xfrm>
          <a:prstGeom prst="rect">
            <a:avLst/>
          </a:prstGeom>
          <a:noFill/>
        </p:spPr>
        <p:txBody>
          <a:bodyPr wrap="none" rtlCol="0">
            <a:spAutoFit/>
          </a:bodyPr>
          <a:lstStyle/>
          <a:p>
            <a:r>
              <a:rPr lang="en-US" dirty="0"/>
              <a:t>Layer 4</a:t>
            </a:r>
          </a:p>
        </p:txBody>
      </p:sp>
    </p:spTree>
    <p:extLst>
      <p:ext uri="{BB962C8B-B14F-4D97-AF65-F5344CB8AC3E}">
        <p14:creationId xmlns:p14="http://schemas.microsoft.com/office/powerpoint/2010/main" val="3049782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Visualising Intermediary </a:t>
            </a:r>
            <a:r>
              <a:rPr lang="en-AU" dirty="0" err="1"/>
              <a:t>LAyers</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7" name="TextBox 6">
            <a:extLst>
              <a:ext uri="{FF2B5EF4-FFF2-40B4-BE49-F238E27FC236}">
                <a16:creationId xmlns:a16="http://schemas.microsoft.com/office/drawing/2014/main" id="{515AE9F8-0CCE-BA40-B36A-5E808795334F}"/>
              </a:ext>
            </a:extLst>
          </p:cNvPr>
          <p:cNvSpPr txBox="1"/>
          <p:nvPr/>
        </p:nvSpPr>
        <p:spPr>
          <a:xfrm>
            <a:off x="666750" y="1166519"/>
            <a:ext cx="7255119" cy="2369880"/>
          </a:xfrm>
          <a:prstGeom prst="rect">
            <a:avLst/>
          </a:prstGeom>
          <a:noFill/>
        </p:spPr>
        <p:txBody>
          <a:bodyPr wrap="square" rtlCol="0">
            <a:spAutoFit/>
          </a:bodyPr>
          <a:lstStyle/>
          <a:p>
            <a:pPr marL="285750" indent="-285750">
              <a:buFont typeface="Arial" panose="020B0604020202020204" pitchFamily="34" charset="0"/>
              <a:buChar char="•"/>
            </a:pPr>
            <a:r>
              <a:rPr lang="en-US" dirty="0"/>
              <a:t>Occlusion Sensitivity:</a:t>
            </a:r>
            <a:br>
              <a:rPr lang="en-US" dirty="0"/>
            </a:br>
            <a:endParaRPr lang="en-US" dirty="0"/>
          </a:p>
          <a:p>
            <a:pPr marL="742950" lvl="1" indent="-285750">
              <a:buFont typeface="Arial" panose="020B0604020202020204" pitchFamily="34" charset="0"/>
              <a:buChar char="•"/>
            </a:pPr>
            <a:r>
              <a:rPr lang="en-AU" sz="1600" i="1" dirty="0"/>
              <a:t>With image classification approaches, a natural question is if the model is truly identifying the location of the object in the image, or just using the surrounding context. Fig. 6 attempts to answer this question by systematically occluding different portions of the input image with a grey square, and monitoring the output of the classifier. The examples clearly show the model is localizing the objects within the scene, as the probability of the correct class drops significantly when the object is occluded.</a:t>
            </a:r>
            <a:endParaRPr lang="en-US" sz="1600" i="1" dirty="0"/>
          </a:p>
        </p:txBody>
      </p:sp>
      <p:pic>
        <p:nvPicPr>
          <p:cNvPr id="5" name="Picture 4">
            <a:extLst>
              <a:ext uri="{FF2B5EF4-FFF2-40B4-BE49-F238E27FC236}">
                <a16:creationId xmlns:a16="http://schemas.microsoft.com/office/drawing/2014/main" id="{3407F0E5-6B28-6840-B992-DF7330F49BF1}"/>
              </a:ext>
            </a:extLst>
          </p:cNvPr>
          <p:cNvPicPr>
            <a:picLocks noChangeAspect="1"/>
          </p:cNvPicPr>
          <p:nvPr/>
        </p:nvPicPr>
        <p:blipFill>
          <a:blip r:embed="rId3"/>
          <a:stretch>
            <a:fillRect/>
          </a:stretch>
        </p:blipFill>
        <p:spPr>
          <a:xfrm>
            <a:off x="271828" y="3541329"/>
            <a:ext cx="8044962" cy="1718395"/>
          </a:xfrm>
          <a:prstGeom prst="rect">
            <a:avLst/>
          </a:prstGeom>
        </p:spPr>
      </p:pic>
      <p:sp>
        <p:nvSpPr>
          <p:cNvPr id="8" name="TextBox 7">
            <a:extLst>
              <a:ext uri="{FF2B5EF4-FFF2-40B4-BE49-F238E27FC236}">
                <a16:creationId xmlns:a16="http://schemas.microsoft.com/office/drawing/2014/main" id="{D6F103E4-A3C3-2240-82F8-6E1732F06DD4}"/>
              </a:ext>
            </a:extLst>
          </p:cNvPr>
          <p:cNvSpPr txBox="1"/>
          <p:nvPr/>
        </p:nvSpPr>
        <p:spPr>
          <a:xfrm>
            <a:off x="605203" y="5450678"/>
            <a:ext cx="7255119" cy="830997"/>
          </a:xfrm>
          <a:prstGeom prst="rect">
            <a:avLst/>
          </a:prstGeom>
          <a:noFill/>
        </p:spPr>
        <p:txBody>
          <a:bodyPr wrap="square" rtlCol="0">
            <a:spAutoFit/>
          </a:bodyPr>
          <a:lstStyle/>
          <a:p>
            <a:pPr lvl="1"/>
            <a:r>
              <a:rPr lang="en-AU" sz="1600" i="1" dirty="0"/>
              <a:t>When the dog’s face is obscured, the probability for “</a:t>
            </a:r>
            <a:r>
              <a:rPr lang="en-AU" sz="1600" i="1" dirty="0" err="1"/>
              <a:t>pomeranian</a:t>
            </a:r>
            <a:r>
              <a:rPr lang="en-AU" sz="1600" i="1" dirty="0"/>
              <a:t>” drops significantly. …(e)….but if the dog’s face is obscured but not the ball, then it predicts “tennis ball”</a:t>
            </a:r>
            <a:endParaRPr lang="en-US" sz="1600" i="1" dirty="0"/>
          </a:p>
        </p:txBody>
      </p:sp>
    </p:spTree>
    <p:extLst>
      <p:ext uri="{BB962C8B-B14F-4D97-AF65-F5344CB8AC3E}">
        <p14:creationId xmlns:p14="http://schemas.microsoft.com/office/powerpoint/2010/main" val="286359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Visualising Intermediary </a:t>
            </a:r>
            <a:r>
              <a:rPr lang="en-AU" dirty="0" err="1"/>
              <a:t>LAyers</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328571" y="1274845"/>
            <a:ext cx="8486858" cy="1521514"/>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3" indent="0">
              <a:lnSpc>
                <a:spcPct val="122222"/>
              </a:lnSpc>
              <a:spcAft>
                <a:spcPts val="0"/>
              </a:spcAft>
              <a:buClr>
                <a:schemeClr val="dk1"/>
              </a:buClr>
              <a:buSzPts val="1800"/>
              <a:buNone/>
            </a:pPr>
            <a:r>
              <a:rPr lang="en-AU" sz="2000" dirty="0"/>
              <a:t>Try it yourself </a:t>
            </a:r>
            <a:r>
              <a:rPr lang="en-AU" sz="2000" dirty="0">
                <a:sym typeface="Wingdings" pitchFamily="2" charset="2"/>
              </a:rPr>
              <a:t> </a:t>
            </a:r>
            <a:endParaRPr lang="en-AU" sz="2000" dirty="0">
              <a:sym typeface="Wingdings" pitchFamily="2" charset="2"/>
              <a:hlinkClick r:id="rId3"/>
            </a:endParaRPr>
          </a:p>
          <a:p>
            <a:pPr lvl="3" indent="0">
              <a:lnSpc>
                <a:spcPct val="122222"/>
              </a:lnSpc>
              <a:spcAft>
                <a:spcPts val="0"/>
              </a:spcAft>
              <a:buClr>
                <a:schemeClr val="dk1"/>
              </a:buClr>
              <a:buSzPts val="1800"/>
              <a:buNone/>
            </a:pPr>
            <a:endParaRPr lang="en-AU" sz="2000" dirty="0">
              <a:hlinkClick r:id="rId3"/>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hlinkClick r:id="rId3"/>
              </a:rPr>
              <a:t>https://towardsdatascience.com/how-to-visualize-convolutional-features-in-40-lines-of-code-70b7d87b0030</a:t>
            </a:r>
            <a:br>
              <a:rPr lang="en-AU" sz="2000" dirty="0"/>
            </a:br>
            <a:endParaRPr lang="en-AU" sz="2000" dirty="0"/>
          </a:p>
          <a:p>
            <a:pPr marL="501750" lvl="2" indent="-285750">
              <a:lnSpc>
                <a:spcPct val="122222"/>
              </a:lnSpc>
              <a:spcAft>
                <a:spcPts val="0"/>
              </a:spcAft>
              <a:buClr>
                <a:schemeClr val="dk1"/>
              </a:buClr>
              <a:buSzPts val="1800"/>
              <a:buFont typeface="Arial" panose="020B0604020202020204" pitchFamily="34" charset="0"/>
              <a:buChar char="•"/>
            </a:pPr>
            <a:r>
              <a:rPr lang="en-AU" sz="2000" dirty="0">
                <a:hlinkClick r:id="rId4"/>
              </a:rPr>
              <a:t>https://towardsdatascience.com/understanding-your-convolution-network-with-visualizations-a4883441533b</a:t>
            </a:r>
            <a:br>
              <a:rPr lang="en-AU" sz="2000" dirty="0"/>
            </a:br>
            <a:endParaRPr lang="en-AU" sz="2000" dirty="0"/>
          </a:p>
          <a:p>
            <a:pPr marL="501750" lvl="2" indent="-285750">
              <a:lnSpc>
                <a:spcPct val="122222"/>
              </a:lnSpc>
              <a:spcAft>
                <a:spcPts val="0"/>
              </a:spcAft>
              <a:buClr>
                <a:schemeClr val="dk1"/>
              </a:buClr>
              <a:buSzPts val="1800"/>
              <a:buFont typeface="Arial" panose="020B0604020202020204" pitchFamily="34" charset="0"/>
              <a:buChar char="•"/>
            </a:pPr>
            <a:r>
              <a:rPr lang="en-AU" sz="2000" dirty="0">
                <a:hlinkClick r:id="rId5"/>
              </a:rPr>
              <a:t>https://towardsdatascience.com/https-medium-com-rishabh-grg-the-ultimate-nanobook-to-understand-deep-learning-based-image-classifier-33f43fea8327</a:t>
            </a:r>
            <a:br>
              <a:rPr lang="en-AU" sz="2000" dirty="0"/>
            </a:br>
            <a:endParaRPr lang="en-AU" sz="2000" dirty="0"/>
          </a:p>
          <a:p>
            <a:pPr marL="501750" lvl="2" indent="-285750">
              <a:lnSpc>
                <a:spcPct val="122222"/>
              </a:lnSpc>
              <a:spcAft>
                <a:spcPts val="0"/>
              </a:spcAft>
              <a:buClr>
                <a:schemeClr val="dk1"/>
              </a:buClr>
              <a:buSzPts val="1800"/>
              <a:buFont typeface="Arial" panose="020B0604020202020204" pitchFamily="34" charset="0"/>
              <a:buChar char="•"/>
            </a:pPr>
            <a:r>
              <a:rPr lang="en-AU" sz="2000" dirty="0">
                <a:highlight>
                  <a:srgbClr val="FFFF00"/>
                </a:highlight>
                <a:hlinkClick r:id="rId6"/>
              </a:rPr>
              <a:t>https://tensorspace.org/index.html</a:t>
            </a:r>
            <a:endParaRPr lang="en-AU" sz="2000" dirty="0">
              <a:highlight>
                <a:srgbClr val="FFFF00"/>
              </a:highlight>
            </a:endParaRPr>
          </a:p>
        </p:txBody>
      </p:sp>
    </p:spTree>
    <p:extLst>
      <p:ext uri="{BB962C8B-B14F-4D97-AF65-F5344CB8AC3E}">
        <p14:creationId xmlns:p14="http://schemas.microsoft.com/office/powerpoint/2010/main" val="3066029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Convolution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301007" y="1346814"/>
            <a:ext cx="8265477" cy="1521514"/>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We saw that the filter/kernel slides along the input. We call this the </a:t>
            </a:r>
            <a:r>
              <a:rPr lang="en-AU" sz="2000" b="1" dirty="0">
                <a:solidFill>
                  <a:schemeClr val="tx2"/>
                </a:solidFill>
                <a:sym typeface="Arial"/>
              </a:rPr>
              <a:t>step size</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Typically 1 or 2.</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If this won’t fit nicely we use </a:t>
            </a:r>
            <a:r>
              <a:rPr lang="en-AU" sz="2000" b="1" dirty="0">
                <a:solidFill>
                  <a:schemeClr val="tx2"/>
                </a:solidFill>
                <a:sym typeface="Arial"/>
              </a:rPr>
              <a:t>zero</a:t>
            </a:r>
            <a:r>
              <a:rPr lang="en-AU" sz="2000" dirty="0">
                <a:solidFill>
                  <a:schemeClr val="tx2"/>
                </a:solidFill>
                <a:sym typeface="Arial"/>
              </a:rPr>
              <a:t> </a:t>
            </a:r>
            <a:r>
              <a:rPr lang="en-AU" sz="2000" b="1" dirty="0">
                <a:solidFill>
                  <a:schemeClr val="tx2"/>
                </a:solidFill>
                <a:sym typeface="Arial"/>
              </a:rPr>
              <a:t>padding</a:t>
            </a:r>
            <a:r>
              <a:rPr lang="en-AU" sz="2000" dirty="0">
                <a:solidFill>
                  <a:schemeClr val="tx2"/>
                </a:solidFill>
                <a:sym typeface="Arial"/>
              </a:rPr>
              <a:t> </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This technique also assists us to not lose information at the edges of our image.</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 formula to work out our output size is:</a:t>
            </a:r>
          </a:p>
        </p:txBody>
      </p:sp>
      <p:pic>
        <p:nvPicPr>
          <p:cNvPr id="7" name="Picture 6">
            <a:extLst>
              <a:ext uri="{FF2B5EF4-FFF2-40B4-BE49-F238E27FC236}">
                <a16:creationId xmlns:a16="http://schemas.microsoft.com/office/drawing/2014/main" id="{ADC2A86C-4C42-0940-96CB-D544B6DE1D54}"/>
              </a:ext>
            </a:extLst>
          </p:cNvPr>
          <p:cNvPicPr>
            <a:picLocks noChangeAspect="1"/>
          </p:cNvPicPr>
          <p:nvPr/>
        </p:nvPicPr>
        <p:blipFill>
          <a:blip r:embed="rId3"/>
          <a:stretch>
            <a:fillRect/>
          </a:stretch>
        </p:blipFill>
        <p:spPr>
          <a:xfrm>
            <a:off x="2771681" y="4293612"/>
            <a:ext cx="3104141" cy="649704"/>
          </a:xfrm>
          <a:prstGeom prst="rect">
            <a:avLst/>
          </a:prstGeom>
        </p:spPr>
      </p:pic>
    </p:spTree>
    <p:extLst>
      <p:ext uri="{BB962C8B-B14F-4D97-AF65-F5344CB8AC3E}">
        <p14:creationId xmlns:p14="http://schemas.microsoft.com/office/powerpoint/2010/main" val="102094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359726"/>
            <a:ext cx="7810500" cy="423193"/>
          </a:xfrm>
        </p:spPr>
        <p:txBody>
          <a:bodyPr/>
          <a:lstStyle/>
          <a:p>
            <a:r>
              <a:rPr lang="en-AU" dirty="0"/>
              <a:t>Convolution Example</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7" name="Picture 6">
            <a:extLst>
              <a:ext uri="{FF2B5EF4-FFF2-40B4-BE49-F238E27FC236}">
                <a16:creationId xmlns:a16="http://schemas.microsoft.com/office/drawing/2014/main" id="{ADC2A86C-4C42-0940-96CB-D544B6DE1D54}"/>
              </a:ext>
            </a:extLst>
          </p:cNvPr>
          <p:cNvPicPr>
            <a:picLocks noChangeAspect="1"/>
          </p:cNvPicPr>
          <p:nvPr/>
        </p:nvPicPr>
        <p:blipFill>
          <a:blip r:embed="rId3"/>
          <a:stretch>
            <a:fillRect/>
          </a:stretch>
        </p:blipFill>
        <p:spPr>
          <a:xfrm>
            <a:off x="5158746" y="523462"/>
            <a:ext cx="3104141" cy="649704"/>
          </a:xfrm>
          <a:prstGeom prst="rect">
            <a:avLst/>
          </a:prstGeom>
        </p:spPr>
      </p:pic>
      <p:graphicFrame>
        <p:nvGraphicFramePr>
          <p:cNvPr id="6" name="Table 5">
            <a:extLst>
              <a:ext uri="{FF2B5EF4-FFF2-40B4-BE49-F238E27FC236}">
                <a16:creationId xmlns:a16="http://schemas.microsoft.com/office/drawing/2014/main" id="{31C0E017-6E05-0743-9B4D-805ECFB8388E}"/>
              </a:ext>
            </a:extLst>
          </p:cNvPr>
          <p:cNvGraphicFramePr>
            <a:graphicFrameLocks noGrp="1"/>
          </p:cNvGraphicFramePr>
          <p:nvPr>
            <p:extLst>
              <p:ext uri="{D42A27DB-BD31-4B8C-83A1-F6EECF244321}">
                <p14:modId xmlns:p14="http://schemas.microsoft.com/office/powerpoint/2010/main" val="537348035"/>
              </p:ext>
            </p:extLst>
          </p:nvPr>
        </p:nvGraphicFramePr>
        <p:xfrm>
          <a:off x="1212906" y="2058040"/>
          <a:ext cx="2673215" cy="2422460"/>
        </p:xfrm>
        <a:graphic>
          <a:graphicData uri="http://schemas.openxmlformats.org/drawingml/2006/table">
            <a:tbl>
              <a:tblPr firstRow="1" bandRow="1">
                <a:tableStyleId>{5C22544A-7EE6-4342-B048-85BDC9FD1C3A}</a:tableStyleId>
              </a:tblPr>
              <a:tblGrid>
                <a:gridCol w="534643">
                  <a:extLst>
                    <a:ext uri="{9D8B030D-6E8A-4147-A177-3AD203B41FA5}">
                      <a16:colId xmlns:a16="http://schemas.microsoft.com/office/drawing/2014/main" val="2133665120"/>
                    </a:ext>
                  </a:extLst>
                </a:gridCol>
                <a:gridCol w="534643">
                  <a:extLst>
                    <a:ext uri="{9D8B030D-6E8A-4147-A177-3AD203B41FA5}">
                      <a16:colId xmlns:a16="http://schemas.microsoft.com/office/drawing/2014/main" val="1269948"/>
                    </a:ext>
                  </a:extLst>
                </a:gridCol>
                <a:gridCol w="534643">
                  <a:extLst>
                    <a:ext uri="{9D8B030D-6E8A-4147-A177-3AD203B41FA5}">
                      <a16:colId xmlns:a16="http://schemas.microsoft.com/office/drawing/2014/main" val="233395661"/>
                    </a:ext>
                  </a:extLst>
                </a:gridCol>
                <a:gridCol w="534643">
                  <a:extLst>
                    <a:ext uri="{9D8B030D-6E8A-4147-A177-3AD203B41FA5}">
                      <a16:colId xmlns:a16="http://schemas.microsoft.com/office/drawing/2014/main" val="696316890"/>
                    </a:ext>
                  </a:extLst>
                </a:gridCol>
                <a:gridCol w="534643">
                  <a:extLst>
                    <a:ext uri="{9D8B030D-6E8A-4147-A177-3AD203B41FA5}">
                      <a16:colId xmlns:a16="http://schemas.microsoft.com/office/drawing/2014/main" val="2770978656"/>
                    </a:ext>
                  </a:extLst>
                </a:gridCol>
              </a:tblGrid>
              <a:tr h="48449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3704344841"/>
                  </a:ext>
                </a:extLst>
              </a:tr>
              <a:tr h="48449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205748533"/>
                  </a:ext>
                </a:extLst>
              </a:tr>
              <a:tr h="48449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976019401"/>
                  </a:ext>
                </a:extLst>
              </a:tr>
              <a:tr h="48449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74546921"/>
                  </a:ext>
                </a:extLst>
              </a:tr>
              <a:tr h="48449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4144045994"/>
                  </a:ext>
                </a:extLst>
              </a:tr>
            </a:tbl>
          </a:graphicData>
        </a:graphic>
      </p:graphicFrame>
      <mc:AlternateContent xmlns:mc="http://schemas.openxmlformats.org/markup-compatibility/2006">
        <mc:Choice xmlns:a14="http://schemas.microsoft.com/office/drawing/2010/main" Requires="a14">
          <p:sp>
            <p:nvSpPr>
              <p:cNvPr id="9" name="Google Shape;354;p40">
                <a:extLst>
                  <a:ext uri="{FF2B5EF4-FFF2-40B4-BE49-F238E27FC236}">
                    <a16:creationId xmlns:a16="http://schemas.microsoft.com/office/drawing/2014/main" id="{35B92A66-4687-D843-AC50-FFA9052C39F5}"/>
                  </a:ext>
                </a:extLst>
              </p:cNvPr>
              <p:cNvSpPr txBox="1">
                <a:spLocks/>
              </p:cNvSpPr>
              <p:nvPr/>
            </p:nvSpPr>
            <p:spPr>
              <a:xfrm>
                <a:off x="5087445" y="1881491"/>
                <a:ext cx="4100361" cy="2905146"/>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With no padding, stride 3, filter 3*3:</a:t>
                </a:r>
              </a:p>
              <a:p>
                <a:pPr marL="717750" lvl="3"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f>
                      <m:fPr>
                        <m:ctrlPr>
                          <a:rPr lang="en-AU" i="1">
                            <a:latin typeface="Cambria Math" panose="02040503050406030204" pitchFamily="18" charset="0"/>
                            <a:sym typeface="Arial"/>
                          </a:rPr>
                        </m:ctrlPr>
                      </m:fPr>
                      <m:num>
                        <m:r>
                          <a:rPr lang="en-AU" b="0" i="1" smtClean="0">
                            <a:latin typeface="Cambria Math" panose="02040503050406030204" pitchFamily="18" charset="0"/>
                            <a:sym typeface="Arial"/>
                          </a:rPr>
                          <m:t>5</m:t>
                        </m:r>
                        <m:r>
                          <a:rPr lang="en-AU" i="1">
                            <a:latin typeface="Cambria Math" panose="02040503050406030204" pitchFamily="18" charset="0"/>
                            <a:sym typeface="Arial"/>
                          </a:rPr>
                          <m:t>+0−3</m:t>
                        </m:r>
                      </m:num>
                      <m:den>
                        <m:r>
                          <a:rPr lang="en-AU" b="0" i="1" smtClean="0">
                            <a:latin typeface="Cambria Math" panose="02040503050406030204" pitchFamily="18" charset="0"/>
                            <a:sym typeface="Arial"/>
                          </a:rPr>
                          <m:t>3</m:t>
                        </m:r>
                      </m:den>
                    </m:f>
                    <m:r>
                      <a:rPr lang="en-AU" i="1">
                        <a:latin typeface="Cambria Math" panose="02040503050406030204" pitchFamily="18" charset="0"/>
                        <a:sym typeface="Arial"/>
                      </a:rPr>
                      <m:t>+1</m:t>
                    </m:r>
                  </m:oMath>
                </a14:m>
                <a:endParaRPr lang="en-AU"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f>
                      <m:fPr>
                        <m:ctrlPr>
                          <a:rPr lang="en-AU" i="1">
                            <a:latin typeface="Cambria Math" panose="02040503050406030204" pitchFamily="18" charset="0"/>
                            <a:sym typeface="Arial"/>
                          </a:rPr>
                        </m:ctrlPr>
                      </m:fPr>
                      <m:num>
                        <m:r>
                          <a:rPr lang="en-AU" b="0" i="1" smtClean="0">
                            <a:latin typeface="Cambria Math" panose="02040503050406030204" pitchFamily="18" charset="0"/>
                            <a:sym typeface="Arial"/>
                          </a:rPr>
                          <m:t>2</m:t>
                        </m:r>
                      </m:num>
                      <m:den>
                        <m:r>
                          <a:rPr lang="en-AU" b="0" i="1" smtClean="0">
                            <a:latin typeface="Cambria Math" panose="02040503050406030204" pitchFamily="18" charset="0"/>
                            <a:sym typeface="Arial"/>
                          </a:rPr>
                          <m:t>3</m:t>
                        </m:r>
                      </m:den>
                    </m:f>
                    <m:r>
                      <a:rPr lang="en-AU" i="1">
                        <a:latin typeface="Cambria Math" panose="02040503050406030204" pitchFamily="18" charset="0"/>
                        <a:sym typeface="Arial"/>
                      </a:rPr>
                      <m:t>+1</m:t>
                    </m:r>
                  </m:oMath>
                </a14:m>
                <a:endParaRPr lang="en-AU"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That’s not a nice shape…</a:t>
                </a: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Let’s add some zero padding:</a:t>
                </a:r>
              </a:p>
              <a:p>
                <a:pPr marL="717750" lvl="3"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f>
                      <m:fPr>
                        <m:ctrlPr>
                          <a:rPr lang="en-AU" i="1">
                            <a:latin typeface="Cambria Math" panose="02040503050406030204" pitchFamily="18" charset="0"/>
                            <a:sym typeface="Arial"/>
                          </a:rPr>
                        </m:ctrlPr>
                      </m:fPr>
                      <m:num>
                        <m:r>
                          <a:rPr lang="en-AU" b="0" i="1" smtClean="0">
                            <a:latin typeface="Cambria Math" panose="02040503050406030204" pitchFamily="18" charset="0"/>
                            <a:sym typeface="Arial"/>
                          </a:rPr>
                          <m:t>5</m:t>
                        </m:r>
                        <m:r>
                          <a:rPr lang="en-AU" i="1">
                            <a:latin typeface="Cambria Math" panose="02040503050406030204" pitchFamily="18" charset="0"/>
                            <a:sym typeface="Arial"/>
                          </a:rPr>
                          <m:t>+</m:t>
                        </m:r>
                        <m:r>
                          <a:rPr lang="en-AU" b="0" i="1" smtClean="0">
                            <a:latin typeface="Cambria Math" panose="02040503050406030204" pitchFamily="18" charset="0"/>
                            <a:sym typeface="Arial"/>
                          </a:rPr>
                          <m:t>2(2)</m:t>
                        </m:r>
                        <m:r>
                          <a:rPr lang="en-AU" i="1">
                            <a:latin typeface="Cambria Math" panose="02040503050406030204" pitchFamily="18" charset="0"/>
                            <a:sym typeface="Arial"/>
                          </a:rPr>
                          <m:t>−3</m:t>
                        </m:r>
                      </m:num>
                      <m:den>
                        <m:r>
                          <a:rPr lang="en-AU" i="1">
                            <a:latin typeface="Cambria Math" panose="02040503050406030204" pitchFamily="18" charset="0"/>
                            <a:sym typeface="Arial"/>
                          </a:rPr>
                          <m:t>3</m:t>
                        </m:r>
                      </m:den>
                    </m:f>
                    <m:r>
                      <a:rPr lang="en-AU" i="1">
                        <a:latin typeface="Cambria Math" panose="02040503050406030204" pitchFamily="18" charset="0"/>
                        <a:sym typeface="Arial"/>
                      </a:rPr>
                      <m:t>+1</m:t>
                    </m:r>
                  </m:oMath>
                </a14:m>
                <a:endParaRPr lang="en-AU"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f>
                      <m:fPr>
                        <m:ctrlPr>
                          <a:rPr lang="en-AU" i="1">
                            <a:latin typeface="Cambria Math" panose="02040503050406030204" pitchFamily="18" charset="0"/>
                            <a:sym typeface="Arial"/>
                          </a:rPr>
                        </m:ctrlPr>
                      </m:fPr>
                      <m:num>
                        <m:r>
                          <a:rPr lang="en-AU" b="0" i="1" smtClean="0">
                            <a:latin typeface="Cambria Math" panose="02040503050406030204" pitchFamily="18" charset="0"/>
                            <a:sym typeface="Arial"/>
                          </a:rPr>
                          <m:t>6</m:t>
                        </m:r>
                      </m:num>
                      <m:den>
                        <m:r>
                          <a:rPr lang="en-AU" i="1">
                            <a:latin typeface="Cambria Math" panose="02040503050406030204" pitchFamily="18" charset="0"/>
                            <a:sym typeface="Arial"/>
                          </a:rPr>
                          <m:t>3</m:t>
                        </m:r>
                      </m:den>
                    </m:f>
                    <m:r>
                      <a:rPr lang="en-AU" i="1">
                        <a:latin typeface="Cambria Math" panose="02040503050406030204" pitchFamily="18" charset="0"/>
                        <a:sym typeface="Arial"/>
                      </a:rPr>
                      <m:t>+1</m:t>
                    </m:r>
                  </m:oMath>
                </a14:m>
                <a:r>
                  <a:rPr lang="en-AU" dirty="0">
                    <a:sym typeface="Arial"/>
                  </a:rPr>
                  <a:t> = 3</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Much better! Now our output is a nice 3*3</a:t>
                </a:r>
              </a:p>
              <a:p>
                <a:pPr marL="717750" lvl="3"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endParaRPr lang="en-AU" b="1" dirty="0">
                  <a:solidFill>
                    <a:schemeClr val="tx2"/>
                  </a:solidFill>
                  <a:sym typeface="Arial"/>
                </a:endParaRPr>
              </a:p>
              <a:p>
                <a:pPr marL="717750" lvl="3" indent="-285750">
                  <a:lnSpc>
                    <a:spcPct val="122222"/>
                  </a:lnSpc>
                  <a:spcAft>
                    <a:spcPts val="0"/>
                  </a:spcAft>
                  <a:buClr>
                    <a:schemeClr val="dk1"/>
                  </a:buClr>
                  <a:buSzPts val="1800"/>
                  <a:buFont typeface="Arial" panose="020B0604020202020204" pitchFamily="34" charset="0"/>
                  <a:buChar char="•"/>
                </a:pPr>
                <a:endParaRPr lang="en-AU" dirty="0">
                  <a:sym typeface="Arial"/>
                </a:endParaRPr>
              </a:p>
            </p:txBody>
          </p:sp>
        </mc:Choice>
        <mc:Fallback>
          <p:sp>
            <p:nvSpPr>
              <p:cNvPr id="9" name="Google Shape;354;p40">
                <a:extLst>
                  <a:ext uri="{FF2B5EF4-FFF2-40B4-BE49-F238E27FC236}">
                    <a16:creationId xmlns:a16="http://schemas.microsoft.com/office/drawing/2014/main" id="{35B92A66-4687-D843-AC50-FFA9052C39F5}"/>
                  </a:ext>
                </a:extLst>
              </p:cNvPr>
              <p:cNvSpPr txBox="1">
                <a:spLocks noRot="1" noChangeAspect="1" noMove="1" noResize="1" noEditPoints="1" noAdjustHandles="1" noChangeArrowheads="1" noChangeShapeType="1" noTextEdit="1"/>
              </p:cNvSpPr>
              <p:nvPr/>
            </p:nvSpPr>
            <p:spPr>
              <a:xfrm>
                <a:off x="5087445" y="1881491"/>
                <a:ext cx="4100361" cy="2905146"/>
              </a:xfrm>
              <a:prstGeom prst="rect">
                <a:avLst/>
              </a:prstGeom>
              <a:blipFill>
                <a:blip r:embed="rId4"/>
                <a:stretch>
                  <a:fillRect t="-870" b="-27391"/>
                </a:stretch>
              </a:blipFill>
              <a:ln>
                <a:noFill/>
              </a:ln>
            </p:spPr>
            <p:txBody>
              <a:bodyPr/>
              <a:lstStyle/>
              <a:p>
                <a:r>
                  <a:rPr lang="en-US">
                    <a:noFill/>
                  </a:rPr>
                  <a:t> </a:t>
                </a:r>
              </a:p>
            </p:txBody>
          </p:sp>
        </mc:Fallback>
      </mc:AlternateContent>
      <p:graphicFrame>
        <p:nvGraphicFramePr>
          <p:cNvPr id="10" name="Table 9">
            <a:extLst>
              <a:ext uri="{FF2B5EF4-FFF2-40B4-BE49-F238E27FC236}">
                <a16:creationId xmlns:a16="http://schemas.microsoft.com/office/drawing/2014/main" id="{F3EE37E8-9FBC-974C-9C5D-F664E9E4A3AD}"/>
              </a:ext>
            </a:extLst>
          </p:cNvPr>
          <p:cNvGraphicFramePr>
            <a:graphicFrameLocks noGrp="1"/>
          </p:cNvGraphicFramePr>
          <p:nvPr>
            <p:extLst>
              <p:ext uri="{D42A27DB-BD31-4B8C-83A1-F6EECF244321}">
                <p14:modId xmlns:p14="http://schemas.microsoft.com/office/powerpoint/2010/main" val="839208954"/>
              </p:ext>
            </p:extLst>
          </p:nvPr>
        </p:nvGraphicFramePr>
        <p:xfrm>
          <a:off x="3948831" y="2058040"/>
          <a:ext cx="534643" cy="2422460"/>
        </p:xfrm>
        <a:graphic>
          <a:graphicData uri="http://schemas.openxmlformats.org/drawingml/2006/table">
            <a:tbl>
              <a:tblPr firstRow="1" bandRow="1">
                <a:tableStyleId>{5C22544A-7EE6-4342-B048-85BDC9FD1C3A}</a:tableStyleId>
              </a:tblPr>
              <a:tblGrid>
                <a:gridCol w="534643">
                  <a:extLst>
                    <a:ext uri="{9D8B030D-6E8A-4147-A177-3AD203B41FA5}">
                      <a16:colId xmlns:a16="http://schemas.microsoft.com/office/drawing/2014/main" val="2770978656"/>
                    </a:ext>
                  </a:extLst>
                </a:gridCol>
              </a:tblGrid>
              <a:tr h="484492">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04344841"/>
                  </a:ext>
                </a:extLst>
              </a:tr>
              <a:tr h="484492">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05748533"/>
                  </a:ext>
                </a:extLst>
              </a:tr>
              <a:tr h="484492">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976019401"/>
                  </a:ext>
                </a:extLst>
              </a:tr>
              <a:tr h="484492">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74546921"/>
                  </a:ext>
                </a:extLst>
              </a:tr>
              <a:tr h="484492">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44045994"/>
                  </a:ext>
                </a:extLst>
              </a:tr>
            </a:tbl>
          </a:graphicData>
        </a:graphic>
      </p:graphicFrame>
      <p:graphicFrame>
        <p:nvGraphicFramePr>
          <p:cNvPr id="11" name="Table 10">
            <a:extLst>
              <a:ext uri="{FF2B5EF4-FFF2-40B4-BE49-F238E27FC236}">
                <a16:creationId xmlns:a16="http://schemas.microsoft.com/office/drawing/2014/main" id="{B2468F42-9677-1746-A6F7-10335A96706F}"/>
              </a:ext>
            </a:extLst>
          </p:cNvPr>
          <p:cNvGraphicFramePr>
            <a:graphicFrameLocks noGrp="1"/>
          </p:cNvGraphicFramePr>
          <p:nvPr>
            <p:extLst>
              <p:ext uri="{D42A27DB-BD31-4B8C-83A1-F6EECF244321}">
                <p14:modId xmlns:p14="http://schemas.microsoft.com/office/powerpoint/2010/main" val="2291939660"/>
              </p:ext>
            </p:extLst>
          </p:nvPr>
        </p:nvGraphicFramePr>
        <p:xfrm>
          <a:off x="625182" y="2058040"/>
          <a:ext cx="534643" cy="2422460"/>
        </p:xfrm>
        <a:graphic>
          <a:graphicData uri="http://schemas.openxmlformats.org/drawingml/2006/table">
            <a:tbl>
              <a:tblPr firstRow="1" bandRow="1">
                <a:tableStyleId>{5C22544A-7EE6-4342-B048-85BDC9FD1C3A}</a:tableStyleId>
              </a:tblPr>
              <a:tblGrid>
                <a:gridCol w="534643">
                  <a:extLst>
                    <a:ext uri="{9D8B030D-6E8A-4147-A177-3AD203B41FA5}">
                      <a16:colId xmlns:a16="http://schemas.microsoft.com/office/drawing/2014/main" val="2770978656"/>
                    </a:ext>
                  </a:extLst>
                </a:gridCol>
              </a:tblGrid>
              <a:tr h="484492">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04344841"/>
                  </a:ext>
                </a:extLst>
              </a:tr>
              <a:tr h="484492">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05748533"/>
                  </a:ext>
                </a:extLst>
              </a:tr>
              <a:tr h="484492">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976019401"/>
                  </a:ext>
                </a:extLst>
              </a:tr>
              <a:tr h="484492">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74546921"/>
                  </a:ext>
                </a:extLst>
              </a:tr>
              <a:tr h="484492">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44045994"/>
                  </a:ext>
                </a:extLst>
              </a:tr>
            </a:tbl>
          </a:graphicData>
        </a:graphic>
      </p:graphicFrame>
      <p:graphicFrame>
        <p:nvGraphicFramePr>
          <p:cNvPr id="12" name="Table 11">
            <a:extLst>
              <a:ext uri="{FF2B5EF4-FFF2-40B4-BE49-F238E27FC236}">
                <a16:creationId xmlns:a16="http://schemas.microsoft.com/office/drawing/2014/main" id="{62AE0316-EF47-264A-9653-915CCF7861A5}"/>
              </a:ext>
            </a:extLst>
          </p:cNvPr>
          <p:cNvGraphicFramePr>
            <a:graphicFrameLocks noGrp="1"/>
          </p:cNvGraphicFramePr>
          <p:nvPr>
            <p:extLst>
              <p:ext uri="{D42A27DB-BD31-4B8C-83A1-F6EECF244321}">
                <p14:modId xmlns:p14="http://schemas.microsoft.com/office/powerpoint/2010/main" val="2269654956"/>
              </p:ext>
            </p:extLst>
          </p:nvPr>
        </p:nvGraphicFramePr>
        <p:xfrm>
          <a:off x="597019" y="1509657"/>
          <a:ext cx="3896340" cy="484492"/>
        </p:xfrm>
        <a:graphic>
          <a:graphicData uri="http://schemas.openxmlformats.org/drawingml/2006/table">
            <a:tbl>
              <a:tblPr firstRow="1" bandRow="1">
                <a:tableStyleId>{5C22544A-7EE6-4342-B048-85BDC9FD1C3A}</a:tableStyleId>
              </a:tblPr>
              <a:tblGrid>
                <a:gridCol w="556620">
                  <a:extLst>
                    <a:ext uri="{9D8B030D-6E8A-4147-A177-3AD203B41FA5}">
                      <a16:colId xmlns:a16="http://schemas.microsoft.com/office/drawing/2014/main" val="2133665120"/>
                    </a:ext>
                  </a:extLst>
                </a:gridCol>
                <a:gridCol w="556620">
                  <a:extLst>
                    <a:ext uri="{9D8B030D-6E8A-4147-A177-3AD203B41FA5}">
                      <a16:colId xmlns:a16="http://schemas.microsoft.com/office/drawing/2014/main" val="1269948"/>
                    </a:ext>
                  </a:extLst>
                </a:gridCol>
                <a:gridCol w="556620">
                  <a:extLst>
                    <a:ext uri="{9D8B030D-6E8A-4147-A177-3AD203B41FA5}">
                      <a16:colId xmlns:a16="http://schemas.microsoft.com/office/drawing/2014/main" val="233395661"/>
                    </a:ext>
                  </a:extLst>
                </a:gridCol>
                <a:gridCol w="556620">
                  <a:extLst>
                    <a:ext uri="{9D8B030D-6E8A-4147-A177-3AD203B41FA5}">
                      <a16:colId xmlns:a16="http://schemas.microsoft.com/office/drawing/2014/main" val="696316890"/>
                    </a:ext>
                  </a:extLst>
                </a:gridCol>
                <a:gridCol w="556620">
                  <a:extLst>
                    <a:ext uri="{9D8B030D-6E8A-4147-A177-3AD203B41FA5}">
                      <a16:colId xmlns:a16="http://schemas.microsoft.com/office/drawing/2014/main" val="2770978656"/>
                    </a:ext>
                  </a:extLst>
                </a:gridCol>
                <a:gridCol w="556620">
                  <a:extLst>
                    <a:ext uri="{9D8B030D-6E8A-4147-A177-3AD203B41FA5}">
                      <a16:colId xmlns:a16="http://schemas.microsoft.com/office/drawing/2014/main" val="2840221053"/>
                    </a:ext>
                  </a:extLst>
                </a:gridCol>
                <a:gridCol w="556620">
                  <a:extLst>
                    <a:ext uri="{9D8B030D-6E8A-4147-A177-3AD203B41FA5}">
                      <a16:colId xmlns:a16="http://schemas.microsoft.com/office/drawing/2014/main" val="1873986832"/>
                    </a:ext>
                  </a:extLst>
                </a:gridCol>
              </a:tblGrid>
              <a:tr h="484492">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04344841"/>
                  </a:ext>
                </a:extLst>
              </a:tr>
            </a:tbl>
          </a:graphicData>
        </a:graphic>
      </p:graphicFrame>
      <p:graphicFrame>
        <p:nvGraphicFramePr>
          <p:cNvPr id="13" name="Table 12">
            <a:extLst>
              <a:ext uri="{FF2B5EF4-FFF2-40B4-BE49-F238E27FC236}">
                <a16:creationId xmlns:a16="http://schemas.microsoft.com/office/drawing/2014/main" id="{0F2FFCA5-7F23-F947-AACD-0D5EA79D9098}"/>
              </a:ext>
            </a:extLst>
          </p:cNvPr>
          <p:cNvGraphicFramePr>
            <a:graphicFrameLocks noGrp="1"/>
          </p:cNvGraphicFramePr>
          <p:nvPr>
            <p:extLst>
              <p:ext uri="{D42A27DB-BD31-4B8C-83A1-F6EECF244321}">
                <p14:modId xmlns:p14="http://schemas.microsoft.com/office/powerpoint/2010/main" val="1122431522"/>
              </p:ext>
            </p:extLst>
          </p:nvPr>
        </p:nvGraphicFramePr>
        <p:xfrm>
          <a:off x="59184" y="4544391"/>
          <a:ext cx="4984461" cy="484492"/>
        </p:xfrm>
        <a:graphic>
          <a:graphicData uri="http://schemas.openxmlformats.org/drawingml/2006/table">
            <a:tbl>
              <a:tblPr firstRow="1" bandRow="1">
                <a:tableStyleId>{5C22544A-7EE6-4342-B048-85BDC9FD1C3A}</a:tableStyleId>
              </a:tblPr>
              <a:tblGrid>
                <a:gridCol w="553829">
                  <a:extLst>
                    <a:ext uri="{9D8B030D-6E8A-4147-A177-3AD203B41FA5}">
                      <a16:colId xmlns:a16="http://schemas.microsoft.com/office/drawing/2014/main" val="2499527191"/>
                    </a:ext>
                  </a:extLst>
                </a:gridCol>
                <a:gridCol w="553829">
                  <a:extLst>
                    <a:ext uri="{9D8B030D-6E8A-4147-A177-3AD203B41FA5}">
                      <a16:colId xmlns:a16="http://schemas.microsoft.com/office/drawing/2014/main" val="2133665120"/>
                    </a:ext>
                  </a:extLst>
                </a:gridCol>
                <a:gridCol w="553829">
                  <a:extLst>
                    <a:ext uri="{9D8B030D-6E8A-4147-A177-3AD203B41FA5}">
                      <a16:colId xmlns:a16="http://schemas.microsoft.com/office/drawing/2014/main" val="1269948"/>
                    </a:ext>
                  </a:extLst>
                </a:gridCol>
                <a:gridCol w="553829">
                  <a:extLst>
                    <a:ext uri="{9D8B030D-6E8A-4147-A177-3AD203B41FA5}">
                      <a16:colId xmlns:a16="http://schemas.microsoft.com/office/drawing/2014/main" val="233395661"/>
                    </a:ext>
                  </a:extLst>
                </a:gridCol>
                <a:gridCol w="553829">
                  <a:extLst>
                    <a:ext uri="{9D8B030D-6E8A-4147-A177-3AD203B41FA5}">
                      <a16:colId xmlns:a16="http://schemas.microsoft.com/office/drawing/2014/main" val="696316890"/>
                    </a:ext>
                  </a:extLst>
                </a:gridCol>
                <a:gridCol w="553829">
                  <a:extLst>
                    <a:ext uri="{9D8B030D-6E8A-4147-A177-3AD203B41FA5}">
                      <a16:colId xmlns:a16="http://schemas.microsoft.com/office/drawing/2014/main" val="2770978656"/>
                    </a:ext>
                  </a:extLst>
                </a:gridCol>
                <a:gridCol w="553829">
                  <a:extLst>
                    <a:ext uri="{9D8B030D-6E8A-4147-A177-3AD203B41FA5}">
                      <a16:colId xmlns:a16="http://schemas.microsoft.com/office/drawing/2014/main" val="2840221053"/>
                    </a:ext>
                  </a:extLst>
                </a:gridCol>
                <a:gridCol w="553829">
                  <a:extLst>
                    <a:ext uri="{9D8B030D-6E8A-4147-A177-3AD203B41FA5}">
                      <a16:colId xmlns:a16="http://schemas.microsoft.com/office/drawing/2014/main" val="1873986832"/>
                    </a:ext>
                  </a:extLst>
                </a:gridCol>
                <a:gridCol w="553829">
                  <a:extLst>
                    <a:ext uri="{9D8B030D-6E8A-4147-A177-3AD203B41FA5}">
                      <a16:colId xmlns:a16="http://schemas.microsoft.com/office/drawing/2014/main" val="3447074970"/>
                    </a:ext>
                  </a:extLst>
                </a:gridCol>
              </a:tblGrid>
              <a:tr h="484492">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04344841"/>
                  </a:ext>
                </a:extLst>
              </a:tr>
            </a:tbl>
          </a:graphicData>
        </a:graphic>
      </p:graphicFrame>
      <p:graphicFrame>
        <p:nvGraphicFramePr>
          <p:cNvPr id="14" name="Table 13">
            <a:extLst>
              <a:ext uri="{FF2B5EF4-FFF2-40B4-BE49-F238E27FC236}">
                <a16:creationId xmlns:a16="http://schemas.microsoft.com/office/drawing/2014/main" id="{FEA9D4A2-2421-D541-A6C3-366FB9125773}"/>
              </a:ext>
            </a:extLst>
          </p:cNvPr>
          <p:cNvGraphicFramePr>
            <a:graphicFrameLocks noGrp="1"/>
          </p:cNvGraphicFramePr>
          <p:nvPr>
            <p:extLst>
              <p:ext uri="{D42A27DB-BD31-4B8C-83A1-F6EECF244321}">
                <p14:modId xmlns:p14="http://schemas.microsoft.com/office/powerpoint/2010/main" val="330668755"/>
              </p:ext>
            </p:extLst>
          </p:nvPr>
        </p:nvGraphicFramePr>
        <p:xfrm>
          <a:off x="597019" y="993220"/>
          <a:ext cx="3896340" cy="484492"/>
        </p:xfrm>
        <a:graphic>
          <a:graphicData uri="http://schemas.openxmlformats.org/drawingml/2006/table">
            <a:tbl>
              <a:tblPr firstRow="1" bandRow="1">
                <a:tableStyleId>{5C22544A-7EE6-4342-B048-85BDC9FD1C3A}</a:tableStyleId>
              </a:tblPr>
              <a:tblGrid>
                <a:gridCol w="556620">
                  <a:extLst>
                    <a:ext uri="{9D8B030D-6E8A-4147-A177-3AD203B41FA5}">
                      <a16:colId xmlns:a16="http://schemas.microsoft.com/office/drawing/2014/main" val="2133665120"/>
                    </a:ext>
                  </a:extLst>
                </a:gridCol>
                <a:gridCol w="556620">
                  <a:extLst>
                    <a:ext uri="{9D8B030D-6E8A-4147-A177-3AD203B41FA5}">
                      <a16:colId xmlns:a16="http://schemas.microsoft.com/office/drawing/2014/main" val="1269948"/>
                    </a:ext>
                  </a:extLst>
                </a:gridCol>
                <a:gridCol w="556620">
                  <a:extLst>
                    <a:ext uri="{9D8B030D-6E8A-4147-A177-3AD203B41FA5}">
                      <a16:colId xmlns:a16="http://schemas.microsoft.com/office/drawing/2014/main" val="233395661"/>
                    </a:ext>
                  </a:extLst>
                </a:gridCol>
                <a:gridCol w="556620">
                  <a:extLst>
                    <a:ext uri="{9D8B030D-6E8A-4147-A177-3AD203B41FA5}">
                      <a16:colId xmlns:a16="http://schemas.microsoft.com/office/drawing/2014/main" val="696316890"/>
                    </a:ext>
                  </a:extLst>
                </a:gridCol>
                <a:gridCol w="556620">
                  <a:extLst>
                    <a:ext uri="{9D8B030D-6E8A-4147-A177-3AD203B41FA5}">
                      <a16:colId xmlns:a16="http://schemas.microsoft.com/office/drawing/2014/main" val="2770978656"/>
                    </a:ext>
                  </a:extLst>
                </a:gridCol>
                <a:gridCol w="556620">
                  <a:extLst>
                    <a:ext uri="{9D8B030D-6E8A-4147-A177-3AD203B41FA5}">
                      <a16:colId xmlns:a16="http://schemas.microsoft.com/office/drawing/2014/main" val="2840221053"/>
                    </a:ext>
                  </a:extLst>
                </a:gridCol>
                <a:gridCol w="556620">
                  <a:extLst>
                    <a:ext uri="{9D8B030D-6E8A-4147-A177-3AD203B41FA5}">
                      <a16:colId xmlns:a16="http://schemas.microsoft.com/office/drawing/2014/main" val="1873986832"/>
                    </a:ext>
                  </a:extLst>
                </a:gridCol>
              </a:tblGrid>
              <a:tr h="484492">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04344841"/>
                  </a:ext>
                </a:extLst>
              </a:tr>
            </a:tbl>
          </a:graphicData>
        </a:graphic>
      </p:graphicFrame>
      <p:graphicFrame>
        <p:nvGraphicFramePr>
          <p:cNvPr id="15" name="Table 14">
            <a:extLst>
              <a:ext uri="{FF2B5EF4-FFF2-40B4-BE49-F238E27FC236}">
                <a16:creationId xmlns:a16="http://schemas.microsoft.com/office/drawing/2014/main" id="{18D37D07-FE3C-944E-9889-CA70D44FA296}"/>
              </a:ext>
            </a:extLst>
          </p:cNvPr>
          <p:cNvGraphicFramePr>
            <a:graphicFrameLocks noGrp="1"/>
          </p:cNvGraphicFramePr>
          <p:nvPr>
            <p:extLst>
              <p:ext uri="{D42A27DB-BD31-4B8C-83A1-F6EECF244321}">
                <p14:modId xmlns:p14="http://schemas.microsoft.com/office/powerpoint/2010/main" val="2370569877"/>
              </p:ext>
            </p:extLst>
          </p:nvPr>
        </p:nvGraphicFramePr>
        <p:xfrm>
          <a:off x="4527534" y="1018920"/>
          <a:ext cx="534643" cy="3473022"/>
        </p:xfrm>
        <a:graphic>
          <a:graphicData uri="http://schemas.openxmlformats.org/drawingml/2006/table">
            <a:tbl>
              <a:tblPr firstRow="1" bandRow="1">
                <a:tableStyleId>{5C22544A-7EE6-4342-B048-85BDC9FD1C3A}</a:tableStyleId>
              </a:tblPr>
              <a:tblGrid>
                <a:gridCol w="534643">
                  <a:extLst>
                    <a:ext uri="{9D8B030D-6E8A-4147-A177-3AD203B41FA5}">
                      <a16:colId xmlns:a16="http://schemas.microsoft.com/office/drawing/2014/main" val="2770978656"/>
                    </a:ext>
                  </a:extLst>
                </a:gridCol>
              </a:tblGrid>
              <a:tr h="496146">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571361988"/>
                  </a:ext>
                </a:extLst>
              </a:tr>
              <a:tr h="496146">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991278767"/>
                  </a:ext>
                </a:extLst>
              </a:tr>
              <a:tr h="496146">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04344841"/>
                  </a:ext>
                </a:extLst>
              </a:tr>
              <a:tr h="496146">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05748533"/>
                  </a:ext>
                </a:extLst>
              </a:tr>
              <a:tr h="496146">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976019401"/>
                  </a:ext>
                </a:extLst>
              </a:tr>
              <a:tr h="496146">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74546921"/>
                  </a:ext>
                </a:extLst>
              </a:tr>
              <a:tr h="496146">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44045994"/>
                  </a:ext>
                </a:extLst>
              </a:tr>
            </a:tbl>
          </a:graphicData>
        </a:graphic>
      </p:graphicFrame>
      <p:graphicFrame>
        <p:nvGraphicFramePr>
          <p:cNvPr id="16" name="Table 15">
            <a:extLst>
              <a:ext uri="{FF2B5EF4-FFF2-40B4-BE49-F238E27FC236}">
                <a16:creationId xmlns:a16="http://schemas.microsoft.com/office/drawing/2014/main" id="{A13FFDC1-8E37-E441-AF80-F979D16397C3}"/>
              </a:ext>
            </a:extLst>
          </p:cNvPr>
          <p:cNvGraphicFramePr>
            <a:graphicFrameLocks noGrp="1"/>
          </p:cNvGraphicFramePr>
          <p:nvPr>
            <p:extLst>
              <p:ext uri="{D42A27DB-BD31-4B8C-83A1-F6EECF244321}">
                <p14:modId xmlns:p14="http://schemas.microsoft.com/office/powerpoint/2010/main" val="3403823395"/>
              </p:ext>
            </p:extLst>
          </p:nvPr>
        </p:nvGraphicFramePr>
        <p:xfrm>
          <a:off x="46739" y="980420"/>
          <a:ext cx="534643" cy="3473022"/>
        </p:xfrm>
        <a:graphic>
          <a:graphicData uri="http://schemas.openxmlformats.org/drawingml/2006/table">
            <a:tbl>
              <a:tblPr firstRow="1" bandRow="1">
                <a:tableStyleId>{5C22544A-7EE6-4342-B048-85BDC9FD1C3A}</a:tableStyleId>
              </a:tblPr>
              <a:tblGrid>
                <a:gridCol w="534643">
                  <a:extLst>
                    <a:ext uri="{9D8B030D-6E8A-4147-A177-3AD203B41FA5}">
                      <a16:colId xmlns:a16="http://schemas.microsoft.com/office/drawing/2014/main" val="2770978656"/>
                    </a:ext>
                  </a:extLst>
                </a:gridCol>
              </a:tblGrid>
              <a:tr h="496146">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159837951"/>
                  </a:ext>
                </a:extLst>
              </a:tr>
              <a:tr h="496146">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756825029"/>
                  </a:ext>
                </a:extLst>
              </a:tr>
              <a:tr h="496146">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04344841"/>
                  </a:ext>
                </a:extLst>
              </a:tr>
              <a:tr h="496146">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205748533"/>
                  </a:ext>
                </a:extLst>
              </a:tr>
              <a:tr h="496146">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976019401"/>
                  </a:ext>
                </a:extLst>
              </a:tr>
              <a:tr h="496146">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74546921"/>
                  </a:ext>
                </a:extLst>
              </a:tr>
              <a:tr h="496146">
                <a:tc>
                  <a:txBody>
                    <a:bodyPr/>
                    <a:lstStyle/>
                    <a:p>
                      <a:pPr algn="ctr"/>
                      <a:r>
                        <a:rPr lang="en-US" b="1"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144045994"/>
                  </a:ext>
                </a:extLst>
              </a:tr>
            </a:tbl>
          </a:graphicData>
        </a:graphic>
      </p:graphicFrame>
      <p:graphicFrame>
        <p:nvGraphicFramePr>
          <p:cNvPr id="18" name="Table 17">
            <a:extLst>
              <a:ext uri="{FF2B5EF4-FFF2-40B4-BE49-F238E27FC236}">
                <a16:creationId xmlns:a16="http://schemas.microsoft.com/office/drawing/2014/main" id="{E5822D83-B6B4-6046-BE56-A9042C7B62F1}"/>
              </a:ext>
            </a:extLst>
          </p:cNvPr>
          <p:cNvGraphicFramePr>
            <a:graphicFrameLocks noGrp="1"/>
          </p:cNvGraphicFramePr>
          <p:nvPr>
            <p:extLst>
              <p:ext uri="{D42A27DB-BD31-4B8C-83A1-F6EECF244321}">
                <p14:modId xmlns:p14="http://schemas.microsoft.com/office/powerpoint/2010/main" val="2981578609"/>
              </p:ext>
            </p:extLst>
          </p:nvPr>
        </p:nvGraphicFramePr>
        <p:xfrm>
          <a:off x="59184" y="5106097"/>
          <a:ext cx="4984461" cy="484492"/>
        </p:xfrm>
        <a:graphic>
          <a:graphicData uri="http://schemas.openxmlformats.org/drawingml/2006/table">
            <a:tbl>
              <a:tblPr firstRow="1" bandRow="1">
                <a:tableStyleId>{5C22544A-7EE6-4342-B048-85BDC9FD1C3A}</a:tableStyleId>
              </a:tblPr>
              <a:tblGrid>
                <a:gridCol w="553829">
                  <a:extLst>
                    <a:ext uri="{9D8B030D-6E8A-4147-A177-3AD203B41FA5}">
                      <a16:colId xmlns:a16="http://schemas.microsoft.com/office/drawing/2014/main" val="2499527191"/>
                    </a:ext>
                  </a:extLst>
                </a:gridCol>
                <a:gridCol w="553829">
                  <a:extLst>
                    <a:ext uri="{9D8B030D-6E8A-4147-A177-3AD203B41FA5}">
                      <a16:colId xmlns:a16="http://schemas.microsoft.com/office/drawing/2014/main" val="2133665120"/>
                    </a:ext>
                  </a:extLst>
                </a:gridCol>
                <a:gridCol w="553829">
                  <a:extLst>
                    <a:ext uri="{9D8B030D-6E8A-4147-A177-3AD203B41FA5}">
                      <a16:colId xmlns:a16="http://schemas.microsoft.com/office/drawing/2014/main" val="1269948"/>
                    </a:ext>
                  </a:extLst>
                </a:gridCol>
                <a:gridCol w="553829">
                  <a:extLst>
                    <a:ext uri="{9D8B030D-6E8A-4147-A177-3AD203B41FA5}">
                      <a16:colId xmlns:a16="http://schemas.microsoft.com/office/drawing/2014/main" val="233395661"/>
                    </a:ext>
                  </a:extLst>
                </a:gridCol>
                <a:gridCol w="553829">
                  <a:extLst>
                    <a:ext uri="{9D8B030D-6E8A-4147-A177-3AD203B41FA5}">
                      <a16:colId xmlns:a16="http://schemas.microsoft.com/office/drawing/2014/main" val="696316890"/>
                    </a:ext>
                  </a:extLst>
                </a:gridCol>
                <a:gridCol w="553829">
                  <a:extLst>
                    <a:ext uri="{9D8B030D-6E8A-4147-A177-3AD203B41FA5}">
                      <a16:colId xmlns:a16="http://schemas.microsoft.com/office/drawing/2014/main" val="2770978656"/>
                    </a:ext>
                  </a:extLst>
                </a:gridCol>
                <a:gridCol w="553829">
                  <a:extLst>
                    <a:ext uri="{9D8B030D-6E8A-4147-A177-3AD203B41FA5}">
                      <a16:colId xmlns:a16="http://schemas.microsoft.com/office/drawing/2014/main" val="2840221053"/>
                    </a:ext>
                  </a:extLst>
                </a:gridCol>
                <a:gridCol w="553829">
                  <a:extLst>
                    <a:ext uri="{9D8B030D-6E8A-4147-A177-3AD203B41FA5}">
                      <a16:colId xmlns:a16="http://schemas.microsoft.com/office/drawing/2014/main" val="1873986832"/>
                    </a:ext>
                  </a:extLst>
                </a:gridCol>
                <a:gridCol w="553829">
                  <a:extLst>
                    <a:ext uri="{9D8B030D-6E8A-4147-A177-3AD203B41FA5}">
                      <a16:colId xmlns:a16="http://schemas.microsoft.com/office/drawing/2014/main" val="3447074970"/>
                    </a:ext>
                  </a:extLst>
                </a:gridCol>
              </a:tblGrid>
              <a:tr h="484492">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704344841"/>
                  </a:ext>
                </a:extLst>
              </a:tr>
            </a:tbl>
          </a:graphicData>
        </a:graphic>
      </p:graphicFrame>
    </p:spTree>
    <p:extLst>
      <p:ext uri="{BB962C8B-B14F-4D97-AF65-F5344CB8AC3E}">
        <p14:creationId xmlns:p14="http://schemas.microsoft.com/office/powerpoint/2010/main" val="371502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A Summary of the maths: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mc:AlternateContent xmlns:mc="http://schemas.openxmlformats.org/markup-compatibility/2006" xmlns:a14="http://schemas.microsoft.com/office/drawing/2010/main">
        <mc:Choice Requires="a14">
          <p:sp>
            <p:nvSpPr>
              <p:cNvPr id="14" name="Google Shape;354;p40">
                <a:extLst>
                  <a:ext uri="{FF2B5EF4-FFF2-40B4-BE49-F238E27FC236}">
                    <a16:creationId xmlns:a16="http://schemas.microsoft.com/office/drawing/2014/main" id="{17969DDB-2603-7C44-B9F9-0F4788FA2089}"/>
                  </a:ext>
                </a:extLst>
              </p:cNvPr>
              <p:cNvSpPr txBox="1">
                <a:spLocks/>
              </p:cNvSpPr>
              <p:nvPr/>
            </p:nvSpPr>
            <p:spPr>
              <a:xfrm>
                <a:off x="339507" y="1164656"/>
                <a:ext cx="4665630" cy="327331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We have the following:</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K filters of F*F size</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S stride</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P padding</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W1 * H1 * D1 input</a:t>
                </a:r>
              </a:p>
              <a:p>
                <a:pPr marL="933750" lvl="4" indent="-285750">
                  <a:lnSpc>
                    <a:spcPct val="122222"/>
                  </a:lnSpc>
                  <a:spcAft>
                    <a:spcPts val="0"/>
                  </a:spcAft>
                  <a:buClr>
                    <a:schemeClr val="dk1"/>
                  </a:buClr>
                  <a:buSzPts val="1800"/>
                  <a:buFont typeface="Arial" panose="020B0604020202020204" pitchFamily="34" charset="0"/>
                  <a:buChar char="•"/>
                </a:pPr>
                <a:r>
                  <a:rPr lang="en-AU" sz="2000" dirty="0">
                    <a:sym typeface="Arial"/>
                  </a:rPr>
                  <a:t>Let’s assume W1=H1</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Out output is:</a:t>
                </a:r>
              </a:p>
              <a:p>
                <a:pPr marL="717750" lvl="3"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d>
                      <m:dPr>
                        <m:ctrlPr>
                          <a:rPr lang="en-AU" sz="2000" b="0" i="1" smtClean="0">
                            <a:latin typeface="Cambria Math" panose="02040503050406030204" pitchFamily="18" charset="0"/>
                            <a:sym typeface="Arial"/>
                          </a:rPr>
                        </m:ctrlPr>
                      </m:dPr>
                      <m:e>
                        <m:f>
                          <m:fPr>
                            <m:ctrlPr>
                              <a:rPr lang="en-AU" sz="2000" b="0" i="1" smtClean="0">
                                <a:latin typeface="Cambria Math" panose="02040503050406030204" pitchFamily="18" charset="0"/>
                                <a:sym typeface="Arial"/>
                              </a:rPr>
                            </m:ctrlPr>
                          </m:fPr>
                          <m:num>
                            <m:sSub>
                              <m:sSubPr>
                                <m:ctrlPr>
                                  <a:rPr lang="en-AU" sz="2000" i="1">
                                    <a:latin typeface="Cambria Math" panose="02040503050406030204" pitchFamily="18" charset="0"/>
                                    <a:sym typeface="Arial"/>
                                  </a:rPr>
                                </m:ctrlPr>
                              </m:sSubPr>
                              <m:e>
                                <m:r>
                                  <a:rPr lang="en-AU" sz="2000" i="1">
                                    <a:latin typeface="Cambria Math" panose="02040503050406030204" pitchFamily="18" charset="0"/>
                                    <a:sym typeface="Arial"/>
                                  </a:rPr>
                                  <m:t>𝑊</m:t>
                                </m:r>
                              </m:e>
                              <m:sub>
                                <m:r>
                                  <a:rPr lang="en-AU" sz="2000" i="1">
                                    <a:latin typeface="Cambria Math" panose="02040503050406030204" pitchFamily="18" charset="0"/>
                                    <a:sym typeface="Arial"/>
                                  </a:rPr>
                                  <m:t>1</m:t>
                                </m:r>
                              </m:sub>
                            </m:sSub>
                            <m:r>
                              <a:rPr lang="en-AU" sz="2000" i="1">
                                <a:latin typeface="Cambria Math" panose="02040503050406030204" pitchFamily="18" charset="0"/>
                                <a:sym typeface="Arial"/>
                              </a:rPr>
                              <m:t>+2</m:t>
                            </m:r>
                            <m:r>
                              <a:rPr lang="en-AU" sz="2000" i="1">
                                <a:latin typeface="Cambria Math" panose="02040503050406030204" pitchFamily="18" charset="0"/>
                                <a:sym typeface="Arial"/>
                              </a:rPr>
                              <m:t>𝑃</m:t>
                            </m:r>
                            <m:r>
                              <a:rPr lang="en-AU" sz="2000" i="1">
                                <a:latin typeface="Cambria Math" panose="02040503050406030204" pitchFamily="18" charset="0"/>
                                <a:sym typeface="Arial"/>
                              </a:rPr>
                              <m:t> −</m:t>
                            </m:r>
                            <m:r>
                              <a:rPr lang="en-AU" sz="2000" i="1">
                                <a:latin typeface="Cambria Math" panose="02040503050406030204" pitchFamily="18" charset="0"/>
                                <a:sym typeface="Arial"/>
                              </a:rPr>
                              <m:t>𝐹</m:t>
                            </m:r>
                          </m:num>
                          <m:den>
                            <m:r>
                              <a:rPr lang="en-AU" sz="2000" b="0" i="1" smtClean="0">
                                <a:latin typeface="Cambria Math" panose="02040503050406030204" pitchFamily="18" charset="0"/>
                                <a:sym typeface="Arial"/>
                              </a:rPr>
                              <m:t>𝑆</m:t>
                            </m:r>
                          </m:den>
                        </m:f>
                        <m:r>
                          <a:rPr lang="en-AU" sz="2000" b="0" i="1" smtClean="0">
                            <a:latin typeface="Cambria Math" panose="02040503050406030204" pitchFamily="18" charset="0"/>
                            <a:sym typeface="Arial"/>
                          </a:rPr>
                          <m:t>+1,</m:t>
                        </m:r>
                        <m:f>
                          <m:fPr>
                            <m:ctrlPr>
                              <a:rPr lang="en-AU" sz="2000" i="1">
                                <a:latin typeface="Cambria Math" panose="02040503050406030204" pitchFamily="18" charset="0"/>
                                <a:sym typeface="Arial"/>
                              </a:rPr>
                            </m:ctrlPr>
                          </m:fPr>
                          <m:num>
                            <m:sSub>
                              <m:sSubPr>
                                <m:ctrlPr>
                                  <a:rPr lang="en-AU" sz="2000" i="1">
                                    <a:latin typeface="Cambria Math" panose="02040503050406030204" pitchFamily="18" charset="0"/>
                                    <a:sym typeface="Arial"/>
                                  </a:rPr>
                                </m:ctrlPr>
                              </m:sSubPr>
                              <m:e>
                                <m:r>
                                  <a:rPr lang="en-AU" sz="2000" i="1">
                                    <a:latin typeface="Cambria Math" panose="02040503050406030204" pitchFamily="18" charset="0"/>
                                    <a:sym typeface="Arial"/>
                                  </a:rPr>
                                  <m:t>𝑊</m:t>
                                </m:r>
                              </m:e>
                              <m:sub>
                                <m:r>
                                  <a:rPr lang="en-AU" sz="2000" i="1">
                                    <a:latin typeface="Cambria Math" panose="02040503050406030204" pitchFamily="18" charset="0"/>
                                    <a:sym typeface="Arial"/>
                                  </a:rPr>
                                  <m:t>1</m:t>
                                </m:r>
                              </m:sub>
                            </m:sSub>
                            <m:r>
                              <a:rPr lang="en-AU" sz="2000" i="1">
                                <a:latin typeface="Cambria Math" panose="02040503050406030204" pitchFamily="18" charset="0"/>
                                <a:sym typeface="Arial"/>
                              </a:rPr>
                              <m:t>+2</m:t>
                            </m:r>
                            <m:r>
                              <a:rPr lang="en-AU" sz="2000" i="1">
                                <a:latin typeface="Cambria Math" panose="02040503050406030204" pitchFamily="18" charset="0"/>
                                <a:sym typeface="Arial"/>
                              </a:rPr>
                              <m:t>𝑃</m:t>
                            </m:r>
                            <m:r>
                              <a:rPr lang="en-AU" sz="2000" i="1">
                                <a:latin typeface="Cambria Math" panose="02040503050406030204" pitchFamily="18" charset="0"/>
                                <a:sym typeface="Arial"/>
                              </a:rPr>
                              <m:t> −</m:t>
                            </m:r>
                            <m:r>
                              <a:rPr lang="en-AU" sz="2000" i="1">
                                <a:latin typeface="Cambria Math" panose="02040503050406030204" pitchFamily="18" charset="0"/>
                                <a:sym typeface="Arial"/>
                              </a:rPr>
                              <m:t>𝐹</m:t>
                            </m:r>
                          </m:num>
                          <m:den>
                            <m:r>
                              <a:rPr lang="en-AU" sz="2000" i="1">
                                <a:latin typeface="Cambria Math" panose="02040503050406030204" pitchFamily="18" charset="0"/>
                                <a:sym typeface="Arial"/>
                              </a:rPr>
                              <m:t>𝑆</m:t>
                            </m:r>
                          </m:den>
                        </m:f>
                        <m:r>
                          <a:rPr lang="en-AU" sz="2000" i="1">
                            <a:latin typeface="Cambria Math" panose="02040503050406030204" pitchFamily="18" charset="0"/>
                            <a:sym typeface="Arial"/>
                          </a:rPr>
                          <m:t>+1</m:t>
                        </m:r>
                      </m:e>
                    </m:d>
                    <m:r>
                      <a:rPr lang="en-AU" sz="2000" b="0" i="1" smtClean="0">
                        <a:latin typeface="Cambria Math" panose="02040503050406030204" pitchFamily="18" charset="0"/>
                        <a:sym typeface="Arial"/>
                      </a:rPr>
                      <m:t>, </m:t>
                    </m:r>
                    <m:r>
                      <a:rPr lang="en-AU" sz="2000" b="0" i="1" smtClean="0">
                        <a:latin typeface="Cambria Math" panose="02040503050406030204" pitchFamily="18" charset="0"/>
                        <a:sym typeface="Arial"/>
                      </a:rPr>
                      <m:t>𝐾</m:t>
                    </m:r>
                  </m:oMath>
                </a14:m>
                <a:endParaRPr lang="en-AU" sz="2000" dirty="0">
                  <a:sym typeface="Arial"/>
                </a:endParaRPr>
              </a:p>
            </p:txBody>
          </p:sp>
        </mc:Choice>
        <mc:Fallback xmlns="">
          <p:sp>
            <p:nvSpPr>
              <p:cNvPr id="14" name="Google Shape;354;p40">
                <a:extLst>
                  <a:ext uri="{FF2B5EF4-FFF2-40B4-BE49-F238E27FC236}">
                    <a16:creationId xmlns:a16="http://schemas.microsoft.com/office/drawing/2014/main" id="{17969DDB-2603-7C44-B9F9-0F4788FA2089}"/>
                  </a:ext>
                </a:extLst>
              </p:cNvPr>
              <p:cNvSpPr txBox="1">
                <a:spLocks noRot="1" noChangeAspect="1" noMove="1" noResize="1" noEditPoints="1" noAdjustHandles="1" noChangeArrowheads="1" noChangeShapeType="1" noTextEdit="1"/>
              </p:cNvSpPr>
              <p:nvPr/>
            </p:nvSpPr>
            <p:spPr>
              <a:xfrm>
                <a:off x="339507" y="1164656"/>
                <a:ext cx="4665630" cy="3273311"/>
              </a:xfrm>
              <a:prstGeom prst="rect">
                <a:avLst/>
              </a:prstGeom>
              <a:blipFill>
                <a:blip r:embed="rId3"/>
                <a:stretch>
                  <a:fillRect t="-1163"/>
                </a:stretch>
              </a:blipFill>
              <a:ln>
                <a:noFill/>
              </a:ln>
            </p:spPr>
            <p:txBody>
              <a:bodyPr/>
              <a:lstStyle/>
              <a:p>
                <a:r>
                  <a:rPr lang="en-US">
                    <a:noFill/>
                  </a:rPr>
                  <a:t> </a:t>
                </a:r>
              </a:p>
            </p:txBody>
          </p:sp>
        </mc:Fallback>
      </mc:AlternateContent>
      <p:pic>
        <p:nvPicPr>
          <p:cNvPr id="15" name="Picture 14">
            <a:extLst>
              <a:ext uri="{FF2B5EF4-FFF2-40B4-BE49-F238E27FC236}">
                <a16:creationId xmlns:a16="http://schemas.microsoft.com/office/drawing/2014/main" id="{DAF244C6-7749-8B46-B7B8-D74E0FD741B5}"/>
              </a:ext>
            </a:extLst>
          </p:cNvPr>
          <p:cNvPicPr>
            <a:picLocks noChangeAspect="1"/>
          </p:cNvPicPr>
          <p:nvPr/>
        </p:nvPicPr>
        <p:blipFill>
          <a:blip r:embed="rId4"/>
          <a:stretch>
            <a:fillRect/>
          </a:stretch>
        </p:blipFill>
        <p:spPr>
          <a:xfrm>
            <a:off x="5130266" y="1164656"/>
            <a:ext cx="2934953" cy="2570363"/>
          </a:xfrm>
          <a:prstGeom prst="rect">
            <a:avLst/>
          </a:prstGeom>
        </p:spPr>
      </p:pic>
      <mc:AlternateContent xmlns:mc="http://schemas.openxmlformats.org/markup-compatibility/2006" xmlns:a14="http://schemas.microsoft.com/office/drawing/2010/main">
        <mc:Choice Requires="a14">
          <p:sp>
            <p:nvSpPr>
              <p:cNvPr id="17" name="Google Shape;354;p40">
                <a:extLst>
                  <a:ext uri="{FF2B5EF4-FFF2-40B4-BE49-F238E27FC236}">
                    <a16:creationId xmlns:a16="http://schemas.microsoft.com/office/drawing/2014/main" id="{2EBAF93A-F6EB-2648-A638-89EC4AA3A314}"/>
                  </a:ext>
                </a:extLst>
              </p:cNvPr>
              <p:cNvSpPr txBox="1">
                <a:spLocks/>
              </p:cNvSpPr>
              <p:nvPr/>
            </p:nvSpPr>
            <p:spPr>
              <a:xfrm>
                <a:off x="392071" y="4437967"/>
                <a:ext cx="6205671" cy="1548947"/>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Let’s say 32*32*3 image, 12 filters (5*5), 1 Padding, Stride 2</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Out output is:</a:t>
                </a:r>
              </a:p>
              <a:p>
                <a:pPr marL="717750" lvl="3"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d>
                      <m:dPr>
                        <m:ctrlPr>
                          <a:rPr lang="en-AU" sz="2000" b="0" i="1" smtClean="0">
                            <a:latin typeface="Cambria Math" panose="02040503050406030204" pitchFamily="18" charset="0"/>
                            <a:sym typeface="Arial"/>
                          </a:rPr>
                        </m:ctrlPr>
                      </m:dPr>
                      <m:e>
                        <m:f>
                          <m:fPr>
                            <m:ctrlPr>
                              <a:rPr lang="en-AU" sz="2000" b="0" i="1" smtClean="0">
                                <a:latin typeface="Cambria Math" panose="02040503050406030204" pitchFamily="18" charset="0"/>
                                <a:sym typeface="Arial"/>
                              </a:rPr>
                            </m:ctrlPr>
                          </m:fPr>
                          <m:num>
                            <m:r>
                              <a:rPr lang="en-AU" sz="2000" b="0" i="1" smtClean="0">
                                <a:latin typeface="Cambria Math" panose="02040503050406030204" pitchFamily="18" charset="0"/>
                                <a:sym typeface="Arial"/>
                              </a:rPr>
                              <m:t>32</m:t>
                            </m:r>
                            <m:r>
                              <a:rPr lang="en-AU" sz="2000" i="1">
                                <a:latin typeface="Cambria Math" panose="02040503050406030204" pitchFamily="18" charset="0"/>
                                <a:sym typeface="Arial"/>
                              </a:rPr>
                              <m:t>+</m:t>
                            </m:r>
                            <m:r>
                              <a:rPr lang="en-AU" sz="2000" b="0" i="1" smtClean="0">
                                <a:latin typeface="Cambria Math" panose="02040503050406030204" pitchFamily="18" charset="0"/>
                                <a:sym typeface="Arial"/>
                              </a:rPr>
                              <m:t>2</m:t>
                            </m:r>
                            <m:r>
                              <a:rPr lang="en-AU" sz="2000" i="1">
                                <a:latin typeface="Cambria Math" panose="02040503050406030204" pitchFamily="18" charset="0"/>
                                <a:sym typeface="Arial"/>
                              </a:rPr>
                              <m:t> −</m:t>
                            </m:r>
                            <m:r>
                              <a:rPr lang="en-AU" sz="2000" b="0" i="1" smtClean="0">
                                <a:latin typeface="Cambria Math" panose="02040503050406030204" pitchFamily="18" charset="0"/>
                                <a:sym typeface="Arial"/>
                              </a:rPr>
                              <m:t>12</m:t>
                            </m:r>
                          </m:num>
                          <m:den>
                            <m:r>
                              <a:rPr lang="en-AU" sz="2000" b="0" i="1" smtClean="0">
                                <a:latin typeface="Cambria Math" panose="02040503050406030204" pitchFamily="18" charset="0"/>
                                <a:sym typeface="Arial"/>
                              </a:rPr>
                              <m:t>2</m:t>
                            </m:r>
                          </m:den>
                        </m:f>
                        <m:r>
                          <a:rPr lang="en-AU" sz="2000" b="0" i="1" smtClean="0">
                            <a:latin typeface="Cambria Math" panose="02040503050406030204" pitchFamily="18" charset="0"/>
                            <a:sym typeface="Arial"/>
                          </a:rPr>
                          <m:t>+1,</m:t>
                        </m:r>
                        <m:f>
                          <m:fPr>
                            <m:ctrlPr>
                              <a:rPr lang="en-AU" sz="2000" i="1">
                                <a:latin typeface="Cambria Math" panose="02040503050406030204" pitchFamily="18" charset="0"/>
                                <a:sym typeface="Arial"/>
                              </a:rPr>
                            </m:ctrlPr>
                          </m:fPr>
                          <m:num>
                            <m:r>
                              <a:rPr lang="en-AU" sz="2000" i="1">
                                <a:latin typeface="Cambria Math" panose="02040503050406030204" pitchFamily="18" charset="0"/>
                                <a:sym typeface="Arial"/>
                              </a:rPr>
                              <m:t>32+2 −12</m:t>
                            </m:r>
                          </m:num>
                          <m:den>
                            <m:r>
                              <a:rPr lang="en-AU" sz="2000" i="1">
                                <a:latin typeface="Cambria Math" panose="02040503050406030204" pitchFamily="18" charset="0"/>
                                <a:sym typeface="Arial"/>
                              </a:rPr>
                              <m:t>2</m:t>
                            </m:r>
                          </m:den>
                        </m:f>
                        <m:r>
                          <a:rPr lang="en-AU" sz="2000" i="1">
                            <a:latin typeface="Cambria Math" panose="02040503050406030204" pitchFamily="18" charset="0"/>
                            <a:sym typeface="Arial"/>
                          </a:rPr>
                          <m:t>+1</m:t>
                        </m:r>
                      </m:e>
                    </m:d>
                    <m:r>
                      <a:rPr lang="en-AU" sz="2000" b="0" i="1" smtClean="0">
                        <a:latin typeface="Cambria Math" panose="02040503050406030204" pitchFamily="18" charset="0"/>
                        <a:sym typeface="Arial"/>
                      </a:rPr>
                      <m:t>, 12=12∗12∗12</m:t>
                    </m:r>
                  </m:oMath>
                </a14:m>
                <a:endParaRPr lang="en-AU" sz="2000" dirty="0">
                  <a:sym typeface="Arial"/>
                </a:endParaRPr>
              </a:p>
            </p:txBody>
          </p:sp>
        </mc:Choice>
        <mc:Fallback xmlns="">
          <p:sp>
            <p:nvSpPr>
              <p:cNvPr id="17" name="Google Shape;354;p40">
                <a:extLst>
                  <a:ext uri="{FF2B5EF4-FFF2-40B4-BE49-F238E27FC236}">
                    <a16:creationId xmlns:a16="http://schemas.microsoft.com/office/drawing/2014/main" id="{2EBAF93A-F6EB-2648-A638-89EC4AA3A314}"/>
                  </a:ext>
                </a:extLst>
              </p:cNvPr>
              <p:cNvSpPr txBox="1">
                <a:spLocks noRot="1" noChangeAspect="1" noMove="1" noResize="1" noEditPoints="1" noAdjustHandles="1" noChangeArrowheads="1" noChangeShapeType="1" noTextEdit="1"/>
              </p:cNvSpPr>
              <p:nvPr/>
            </p:nvSpPr>
            <p:spPr>
              <a:xfrm>
                <a:off x="392071" y="4437967"/>
                <a:ext cx="6205671" cy="1548947"/>
              </a:xfrm>
              <a:prstGeom prst="rect">
                <a:avLst/>
              </a:prstGeom>
              <a:blipFill>
                <a:blip r:embed="rId5"/>
                <a:stretch>
                  <a:fillRect t="-1626" b="-975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30651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Convolutions &amp; Vanilla NN?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mc:AlternateContent xmlns:mc="http://schemas.openxmlformats.org/markup-compatibility/2006" xmlns:a14="http://schemas.microsoft.com/office/drawing/2010/main">
        <mc:Choice Requires="a14">
          <p:sp>
            <p:nvSpPr>
              <p:cNvPr id="7" name="Google Shape;354;p40">
                <a:extLst>
                  <a:ext uri="{FF2B5EF4-FFF2-40B4-BE49-F238E27FC236}">
                    <a16:creationId xmlns:a16="http://schemas.microsoft.com/office/drawing/2014/main" id="{4A53CDAB-DBE0-8B47-A880-AC08506EA3F5}"/>
                  </a:ext>
                </a:extLst>
              </p:cNvPr>
              <p:cNvSpPr txBox="1">
                <a:spLocks/>
              </p:cNvSpPr>
              <p:nvPr/>
            </p:nvSpPr>
            <p:spPr>
              <a:xfrm>
                <a:off x="507942" y="1588168"/>
                <a:ext cx="8128116" cy="3326955"/>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t>The ‘Z’ of any given layer, L, can be found with the following formula:</a:t>
                </a:r>
              </a:p>
              <a:p>
                <a:pPr marL="742950" lvl="1" indent="-285750">
                  <a:lnSpc>
                    <a:spcPct val="122222"/>
                  </a:lnSpc>
                  <a:buSzPts val="1800"/>
                  <a:buFont typeface="Arial" panose="020B0604020202020204" pitchFamily="34" charset="0"/>
                  <a:buChar char="•"/>
                </a:pPr>
                <a14:m>
                  <m:oMath xmlns:m="http://schemas.openxmlformats.org/officeDocument/2006/math">
                    <m:sSup>
                      <m:sSupPr>
                        <m:ctrlPr>
                          <a:rPr lang="en-AU" sz="2600" i="1" dirty="0" smtClean="0">
                            <a:latin typeface="Cambria Math" panose="02040503050406030204" pitchFamily="18" charset="0"/>
                          </a:rPr>
                        </m:ctrlPr>
                      </m:sSupPr>
                      <m:e>
                        <m:r>
                          <a:rPr lang="en-AU" sz="2600" i="1" dirty="0" smtClean="0">
                            <a:latin typeface="Cambria Math" panose="02040503050406030204" pitchFamily="18" charset="0"/>
                          </a:rPr>
                          <m:t>𝑍</m:t>
                        </m:r>
                      </m:e>
                      <m:sup>
                        <m:r>
                          <a:rPr lang="en-AU" sz="2600" i="1" dirty="0" smtClean="0">
                            <a:latin typeface="Cambria Math" panose="02040503050406030204" pitchFamily="18" charset="0"/>
                          </a:rPr>
                          <m:t>[</m:t>
                        </m:r>
                        <m:r>
                          <a:rPr lang="en-AU" sz="2600" i="1" dirty="0" smtClean="0">
                            <a:latin typeface="Cambria Math" panose="02040503050406030204" pitchFamily="18" charset="0"/>
                          </a:rPr>
                          <m:t>𝐿</m:t>
                        </m:r>
                        <m:r>
                          <a:rPr lang="en-AU" sz="2600" i="1" dirty="0" smtClean="0">
                            <a:latin typeface="Cambria Math" panose="02040503050406030204" pitchFamily="18" charset="0"/>
                          </a:rPr>
                          <m:t>]</m:t>
                        </m:r>
                      </m:sup>
                    </m:sSup>
                    <m:r>
                      <a:rPr lang="en-AU" sz="2600" i="1" dirty="0" smtClean="0">
                        <a:latin typeface="Cambria Math" panose="02040503050406030204" pitchFamily="18" charset="0"/>
                      </a:rPr>
                      <m:t>= </m:t>
                    </m:r>
                    <m:sSup>
                      <m:sSupPr>
                        <m:ctrlPr>
                          <a:rPr lang="en-AU" sz="2600" i="1" dirty="0" smtClean="0">
                            <a:latin typeface="Cambria Math" panose="02040503050406030204" pitchFamily="18" charset="0"/>
                          </a:rPr>
                        </m:ctrlPr>
                      </m:sSupPr>
                      <m:e>
                        <m:r>
                          <a:rPr lang="en-AU" sz="2600" i="1" dirty="0" smtClean="0">
                            <a:latin typeface="Cambria Math" panose="02040503050406030204" pitchFamily="18" charset="0"/>
                          </a:rPr>
                          <m:t>𝑊</m:t>
                        </m:r>
                      </m:e>
                      <m:sup>
                        <m:r>
                          <a:rPr lang="en-AU" sz="2600" i="1" dirty="0" smtClean="0">
                            <a:latin typeface="Cambria Math" panose="02040503050406030204" pitchFamily="18" charset="0"/>
                          </a:rPr>
                          <m:t>[</m:t>
                        </m:r>
                        <m:r>
                          <a:rPr lang="en-AU" sz="2600" i="1" dirty="0" smtClean="0">
                            <a:latin typeface="Cambria Math" panose="02040503050406030204" pitchFamily="18" charset="0"/>
                          </a:rPr>
                          <m:t>𝐿</m:t>
                        </m:r>
                        <m:r>
                          <a:rPr lang="en-AU" sz="2600" i="1" dirty="0" smtClean="0">
                            <a:latin typeface="Cambria Math" panose="02040503050406030204" pitchFamily="18" charset="0"/>
                          </a:rPr>
                          <m:t>]</m:t>
                        </m:r>
                      </m:sup>
                    </m:sSup>
                    <m:r>
                      <a:rPr lang="en-AU" sz="2600" i="1" dirty="0" smtClean="0">
                        <a:latin typeface="Cambria Math" panose="02040503050406030204" pitchFamily="18" charset="0"/>
                      </a:rPr>
                      <m:t>.</m:t>
                    </m:r>
                    <m:sSup>
                      <m:sSupPr>
                        <m:ctrlPr>
                          <a:rPr lang="en-AU" sz="2600" i="1" dirty="0">
                            <a:latin typeface="Cambria Math" panose="02040503050406030204" pitchFamily="18" charset="0"/>
                          </a:rPr>
                        </m:ctrlPr>
                      </m:sSupPr>
                      <m:e>
                        <m:r>
                          <a:rPr lang="en-AU" sz="2600" i="1" dirty="0" smtClean="0">
                            <a:latin typeface="Cambria Math" panose="02040503050406030204" pitchFamily="18" charset="0"/>
                          </a:rPr>
                          <m:t>𝐴</m:t>
                        </m:r>
                      </m:e>
                      <m:sup>
                        <m:r>
                          <a:rPr lang="en-AU" sz="2600" i="1" dirty="0">
                            <a:latin typeface="Cambria Math" panose="02040503050406030204" pitchFamily="18" charset="0"/>
                          </a:rPr>
                          <m:t>[</m:t>
                        </m:r>
                        <m:r>
                          <a:rPr lang="en-AU" sz="2600" i="1" dirty="0" smtClean="0">
                            <a:latin typeface="Cambria Math" panose="02040503050406030204" pitchFamily="18" charset="0"/>
                          </a:rPr>
                          <m:t>𝐿</m:t>
                        </m:r>
                        <m:r>
                          <a:rPr lang="en-AU" sz="2600" i="1" dirty="0" smtClean="0">
                            <a:latin typeface="Cambria Math" panose="02040503050406030204" pitchFamily="18" charset="0"/>
                          </a:rPr>
                          <m:t>−1]</m:t>
                        </m:r>
                      </m:sup>
                    </m:sSup>
                    <m:r>
                      <a:rPr lang="en-AU" sz="2600" i="1" dirty="0" smtClean="0">
                        <a:latin typeface="Cambria Math" panose="02040503050406030204" pitchFamily="18" charset="0"/>
                      </a:rPr>
                      <m:t>+</m:t>
                    </m:r>
                    <m:sSup>
                      <m:sSupPr>
                        <m:ctrlPr>
                          <a:rPr lang="en-AU" sz="2600" i="1" dirty="0">
                            <a:latin typeface="Cambria Math" panose="02040503050406030204" pitchFamily="18" charset="0"/>
                          </a:rPr>
                        </m:ctrlPr>
                      </m:sSupPr>
                      <m:e>
                        <m:r>
                          <a:rPr lang="en-AU" sz="2600" i="1" dirty="0" smtClean="0">
                            <a:latin typeface="Cambria Math" panose="02040503050406030204" pitchFamily="18" charset="0"/>
                          </a:rPr>
                          <m:t>𝑏</m:t>
                        </m:r>
                      </m:e>
                      <m:sup>
                        <m:r>
                          <a:rPr lang="en-AU" sz="2600" i="1" dirty="0">
                            <a:latin typeface="Cambria Math" panose="02040503050406030204" pitchFamily="18" charset="0"/>
                          </a:rPr>
                          <m:t>[</m:t>
                        </m:r>
                        <m:r>
                          <a:rPr lang="en-AU" sz="2600" i="1" dirty="0">
                            <a:latin typeface="Cambria Math" panose="02040503050406030204" pitchFamily="18" charset="0"/>
                          </a:rPr>
                          <m:t>𝐿</m:t>
                        </m:r>
                        <m:r>
                          <a:rPr lang="en-AU" sz="2600" i="1" dirty="0">
                            <a:latin typeface="Cambria Math" panose="02040503050406030204" pitchFamily="18" charset="0"/>
                          </a:rPr>
                          <m:t>]</m:t>
                        </m:r>
                      </m:sup>
                    </m:sSup>
                  </m:oMath>
                </a14:m>
                <a:endParaRPr lang="en-AU" sz="2600" dirty="0"/>
              </a:p>
              <a:p>
                <a:pPr marL="742950" lvl="1" indent="-285750">
                  <a:lnSpc>
                    <a:spcPct val="122222"/>
                  </a:lnSpc>
                  <a:buSzPts val="1800"/>
                  <a:buFont typeface="Arial" panose="020B0604020202020204" pitchFamily="34" charset="0"/>
                  <a:buChar char="•"/>
                </a:pPr>
                <a:r>
                  <a:rPr lang="en-AU" sz="2600" b="1" dirty="0">
                    <a:solidFill>
                      <a:schemeClr val="tx2"/>
                    </a:solidFill>
                  </a:rPr>
                  <a:t>W is now our filters</a:t>
                </a:r>
              </a:p>
              <a:p>
                <a:pPr marL="285750" indent="-285750">
                  <a:lnSpc>
                    <a:spcPct val="122222"/>
                  </a:lnSpc>
                  <a:spcAft>
                    <a:spcPts val="0"/>
                  </a:spcAft>
                  <a:buClr>
                    <a:schemeClr val="dk1"/>
                  </a:buClr>
                  <a:buSzPts val="1800"/>
                  <a:buFont typeface="Arial" panose="020B0604020202020204" pitchFamily="34" charset="0"/>
                  <a:buChar char="•"/>
                </a:pPr>
                <a:r>
                  <a:rPr lang="en-AU" sz="2000" dirty="0"/>
                  <a:t>And the ‘A’ (activation matrix) of any given layer, L, is found by:</a:t>
                </a:r>
              </a:p>
              <a:p>
                <a:pPr marL="742950" lvl="1" indent="-285750">
                  <a:lnSpc>
                    <a:spcPct val="122222"/>
                  </a:lnSpc>
                  <a:buSzPts val="1800"/>
                  <a:buFont typeface="Arial" panose="020B0604020202020204" pitchFamily="34" charset="0"/>
                  <a:buChar char="•"/>
                </a:pPr>
                <a14:m>
                  <m:oMath xmlns:m="http://schemas.openxmlformats.org/officeDocument/2006/math">
                    <m:sSup>
                      <m:sSupPr>
                        <m:ctrlPr>
                          <a:rPr lang="en-AU" sz="2600" i="1" dirty="0">
                            <a:latin typeface="Cambria Math" panose="02040503050406030204" pitchFamily="18" charset="0"/>
                          </a:rPr>
                        </m:ctrlPr>
                      </m:sSupPr>
                      <m:e>
                        <m:r>
                          <a:rPr lang="en-AU" sz="2600" i="1" dirty="0" smtClean="0">
                            <a:latin typeface="Cambria Math" panose="02040503050406030204" pitchFamily="18" charset="0"/>
                          </a:rPr>
                          <m:t>𝐴</m:t>
                        </m:r>
                      </m:e>
                      <m:sup>
                        <m:r>
                          <a:rPr lang="en-AU" sz="2600" i="1" dirty="0">
                            <a:latin typeface="Cambria Math" panose="02040503050406030204" pitchFamily="18" charset="0"/>
                          </a:rPr>
                          <m:t>[</m:t>
                        </m:r>
                        <m:r>
                          <a:rPr lang="en-AU" sz="2600" i="1" dirty="0">
                            <a:latin typeface="Cambria Math" panose="02040503050406030204" pitchFamily="18" charset="0"/>
                          </a:rPr>
                          <m:t>𝐿</m:t>
                        </m:r>
                        <m:r>
                          <a:rPr lang="en-AU" sz="2600" i="1" dirty="0">
                            <a:latin typeface="Cambria Math" panose="02040503050406030204" pitchFamily="18" charset="0"/>
                          </a:rPr>
                          <m:t>]</m:t>
                        </m:r>
                      </m:sup>
                    </m:sSup>
                    <m:r>
                      <a:rPr lang="en-AU" sz="2600" i="1" dirty="0">
                        <a:latin typeface="Cambria Math" panose="02040503050406030204" pitchFamily="18" charset="0"/>
                      </a:rPr>
                      <m:t>= </m:t>
                    </m:r>
                    <m:sSup>
                      <m:sSupPr>
                        <m:ctrlPr>
                          <a:rPr lang="en-AU" sz="2600" i="1" dirty="0">
                            <a:latin typeface="Cambria Math" panose="02040503050406030204" pitchFamily="18" charset="0"/>
                          </a:rPr>
                        </m:ctrlPr>
                      </m:sSupPr>
                      <m:e>
                        <m:r>
                          <a:rPr lang="en-AU" sz="2600" i="1" dirty="0" smtClean="0">
                            <a:latin typeface="Cambria Math" panose="02040503050406030204" pitchFamily="18" charset="0"/>
                          </a:rPr>
                          <m:t>𝑔</m:t>
                        </m:r>
                      </m:e>
                      <m:sup>
                        <m:d>
                          <m:dPr>
                            <m:begChr m:val="["/>
                            <m:endChr m:val="]"/>
                            <m:ctrlPr>
                              <a:rPr lang="en-AU" sz="2600" i="1" dirty="0">
                                <a:latin typeface="Cambria Math" panose="02040503050406030204" pitchFamily="18" charset="0"/>
                              </a:rPr>
                            </m:ctrlPr>
                          </m:dPr>
                          <m:e>
                            <m:r>
                              <a:rPr lang="en-AU" sz="2600" i="1" dirty="0">
                                <a:latin typeface="Cambria Math" panose="02040503050406030204" pitchFamily="18" charset="0"/>
                              </a:rPr>
                              <m:t>𝐿</m:t>
                            </m:r>
                          </m:e>
                        </m:d>
                      </m:sup>
                    </m:sSup>
                    <m:d>
                      <m:dPr>
                        <m:ctrlPr>
                          <a:rPr lang="en-AU" sz="2600" i="1" dirty="0" smtClean="0">
                            <a:latin typeface="Cambria Math" panose="02040503050406030204" pitchFamily="18" charset="0"/>
                          </a:rPr>
                        </m:ctrlPr>
                      </m:dPr>
                      <m:e>
                        <m:sSup>
                          <m:sSupPr>
                            <m:ctrlPr>
                              <a:rPr lang="en-AU" sz="2600" i="1" dirty="0">
                                <a:latin typeface="Cambria Math" panose="02040503050406030204" pitchFamily="18" charset="0"/>
                              </a:rPr>
                            </m:ctrlPr>
                          </m:sSupPr>
                          <m:e>
                            <m:r>
                              <a:rPr lang="en-AU" sz="2600" i="1" dirty="0">
                                <a:latin typeface="Cambria Math" panose="02040503050406030204" pitchFamily="18" charset="0"/>
                              </a:rPr>
                              <m:t>𝑍</m:t>
                            </m:r>
                          </m:e>
                          <m:sup>
                            <m:d>
                              <m:dPr>
                                <m:begChr m:val="["/>
                                <m:endChr m:val="]"/>
                                <m:ctrlPr>
                                  <a:rPr lang="en-AU" sz="2600" i="1" dirty="0">
                                    <a:latin typeface="Cambria Math" panose="02040503050406030204" pitchFamily="18" charset="0"/>
                                  </a:rPr>
                                </m:ctrlPr>
                              </m:dPr>
                              <m:e>
                                <m:r>
                                  <a:rPr lang="en-AU" sz="2600" i="1" dirty="0">
                                    <a:latin typeface="Cambria Math" panose="02040503050406030204" pitchFamily="18" charset="0"/>
                                  </a:rPr>
                                  <m:t>𝐿</m:t>
                                </m:r>
                              </m:e>
                            </m:d>
                          </m:sup>
                        </m:sSup>
                      </m:e>
                    </m:d>
                  </m:oMath>
                </a14:m>
                <a:endParaRPr lang="en-AU" sz="2600" dirty="0"/>
              </a:p>
              <a:p>
                <a:pPr marL="742950" lvl="1" indent="-285750">
                  <a:lnSpc>
                    <a:spcPct val="122222"/>
                  </a:lnSpc>
                  <a:buSzPts val="1800"/>
                  <a:buFont typeface="Arial" panose="020B0604020202020204" pitchFamily="34" charset="0"/>
                  <a:buChar char="•"/>
                </a:pPr>
                <a:r>
                  <a:rPr lang="en-AU" sz="2600" b="1" dirty="0">
                    <a:solidFill>
                      <a:schemeClr val="tx2"/>
                    </a:solidFill>
                  </a:rPr>
                  <a:t>This is the same</a:t>
                </a:r>
              </a:p>
              <a:p>
                <a:pPr>
                  <a:lnSpc>
                    <a:spcPct val="122222"/>
                  </a:lnSpc>
                  <a:spcAft>
                    <a:spcPts val="0"/>
                  </a:spcAft>
                  <a:buClr>
                    <a:schemeClr val="dk1"/>
                  </a:buClr>
                  <a:buSzPts val="1800"/>
                </a:pPr>
                <a:endParaRPr lang="en-AU" sz="2000" dirty="0"/>
              </a:p>
            </p:txBody>
          </p:sp>
        </mc:Choice>
        <mc:Fallback xmlns="">
          <p:sp>
            <p:nvSpPr>
              <p:cNvPr id="7" name="Google Shape;354;p40">
                <a:extLst>
                  <a:ext uri="{FF2B5EF4-FFF2-40B4-BE49-F238E27FC236}">
                    <a16:creationId xmlns:a16="http://schemas.microsoft.com/office/drawing/2014/main" id="{4A53CDAB-DBE0-8B47-A880-AC08506EA3F5}"/>
                  </a:ext>
                </a:extLst>
              </p:cNvPr>
              <p:cNvSpPr txBox="1">
                <a:spLocks noRot="1" noChangeAspect="1" noMove="1" noResize="1" noEditPoints="1" noAdjustHandles="1" noChangeArrowheads="1" noChangeShapeType="1" noTextEdit="1"/>
              </p:cNvSpPr>
              <p:nvPr/>
            </p:nvSpPr>
            <p:spPr>
              <a:xfrm>
                <a:off x="507942" y="1588168"/>
                <a:ext cx="8128116" cy="3326955"/>
              </a:xfrm>
              <a:prstGeom prst="rect">
                <a:avLst/>
              </a:prstGeom>
              <a:blipFill>
                <a:blip r:embed="rId3"/>
                <a:stretch>
                  <a:fillRect l="-1560" t="-114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4075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Standard Sizes: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7" name="Google Shape;354;p40">
            <a:extLst>
              <a:ext uri="{FF2B5EF4-FFF2-40B4-BE49-F238E27FC236}">
                <a16:creationId xmlns:a16="http://schemas.microsoft.com/office/drawing/2014/main" id="{4A53CDAB-DBE0-8B47-A880-AC08506EA3F5}"/>
              </a:ext>
            </a:extLst>
          </p:cNvPr>
          <p:cNvSpPr txBox="1">
            <a:spLocks/>
          </p:cNvSpPr>
          <p:nvPr/>
        </p:nvSpPr>
        <p:spPr>
          <a:xfrm>
            <a:off x="507942" y="1463040"/>
            <a:ext cx="8128116" cy="3326955"/>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t>Typical Stride Values:</a:t>
            </a:r>
          </a:p>
          <a:p>
            <a:pPr marL="501750" lvl="2" indent="-285750">
              <a:lnSpc>
                <a:spcPct val="122222"/>
              </a:lnSpc>
              <a:spcAft>
                <a:spcPts val="0"/>
              </a:spcAft>
              <a:buClr>
                <a:schemeClr val="dk1"/>
              </a:buClr>
              <a:buSzPts val="1800"/>
              <a:buFont typeface="Arial" panose="020B0604020202020204" pitchFamily="34" charset="0"/>
              <a:buChar char="•"/>
            </a:pPr>
            <a:r>
              <a:rPr lang="en-AU" sz="2000" dirty="0"/>
              <a:t>1 or 2 (more often 2) typically.</a:t>
            </a:r>
          </a:p>
          <a:p>
            <a:pPr marL="501750" lvl="2" indent="-285750">
              <a:lnSpc>
                <a:spcPct val="122222"/>
              </a:lnSpc>
              <a:spcAft>
                <a:spcPts val="0"/>
              </a:spcAft>
              <a:buClr>
                <a:schemeClr val="dk1"/>
              </a:buClr>
              <a:buSzPts val="1800"/>
              <a:buFont typeface="Arial" panose="020B0604020202020204" pitchFamily="34" charset="0"/>
              <a:buChar char="•"/>
            </a:pPr>
            <a:r>
              <a:rPr lang="en-AU" sz="2000" dirty="0"/>
              <a:t>Larger strides will reduce network (information loss) faster</a:t>
            </a:r>
            <a:br>
              <a:rPr lang="en-AU" sz="2000" dirty="0"/>
            </a:br>
            <a:endParaRPr lang="en-AU" sz="2000" dirty="0"/>
          </a:p>
          <a:p>
            <a:pPr marL="285750" indent="-285750">
              <a:lnSpc>
                <a:spcPct val="122222"/>
              </a:lnSpc>
              <a:spcAft>
                <a:spcPts val="0"/>
              </a:spcAft>
              <a:buClr>
                <a:schemeClr val="dk1"/>
              </a:buClr>
              <a:buSzPts val="1800"/>
              <a:buFont typeface="Arial" panose="020B0604020202020204" pitchFamily="34" charset="0"/>
              <a:buChar char="•"/>
            </a:pPr>
            <a:r>
              <a:rPr lang="en-AU" sz="2000" dirty="0"/>
              <a:t>Typical Kernel/Filter Sizes:</a:t>
            </a:r>
          </a:p>
          <a:p>
            <a:pPr marL="501750" lvl="2" indent="-285750">
              <a:lnSpc>
                <a:spcPct val="122222"/>
              </a:lnSpc>
              <a:spcAft>
                <a:spcPts val="0"/>
              </a:spcAft>
              <a:buClr>
                <a:schemeClr val="dk1"/>
              </a:buClr>
              <a:buSzPts val="1800"/>
              <a:buFont typeface="Arial" panose="020B0604020202020204" pitchFamily="34" charset="0"/>
              <a:buChar char="•"/>
            </a:pPr>
            <a:r>
              <a:rPr lang="en-AU" sz="2000" dirty="0"/>
              <a:t>3, 5, 7</a:t>
            </a:r>
            <a:br>
              <a:rPr lang="en-AU" sz="2000" dirty="0"/>
            </a:br>
            <a:endParaRPr lang="en-AU" sz="2000" dirty="0"/>
          </a:p>
          <a:p>
            <a:pPr marL="285750" indent="-285750">
              <a:lnSpc>
                <a:spcPct val="122222"/>
              </a:lnSpc>
              <a:spcAft>
                <a:spcPts val="0"/>
              </a:spcAft>
              <a:buClr>
                <a:schemeClr val="dk1"/>
              </a:buClr>
              <a:buSzPts val="1800"/>
              <a:buFont typeface="Arial" panose="020B0604020202020204" pitchFamily="34" charset="0"/>
              <a:buChar char="•"/>
            </a:pPr>
            <a:r>
              <a:rPr lang="en-AU" sz="2000" dirty="0"/>
              <a:t>Typical numbers of filters:</a:t>
            </a:r>
          </a:p>
          <a:p>
            <a:pPr marL="501750" lvl="2" indent="-285750">
              <a:lnSpc>
                <a:spcPct val="122222"/>
              </a:lnSpc>
              <a:spcAft>
                <a:spcPts val="0"/>
              </a:spcAft>
              <a:buClr>
                <a:schemeClr val="dk1"/>
              </a:buClr>
              <a:buSzPts val="1800"/>
              <a:buFont typeface="Arial" panose="020B0604020202020204" pitchFamily="34" charset="0"/>
              <a:buChar char="•"/>
            </a:pPr>
            <a:r>
              <a:rPr lang="en-AU" sz="2000" dirty="0"/>
              <a:t>128, 256, 512…</a:t>
            </a:r>
          </a:p>
          <a:p>
            <a:pPr marL="717750" lvl="3" indent="-285750">
              <a:lnSpc>
                <a:spcPct val="122222"/>
              </a:lnSpc>
              <a:spcAft>
                <a:spcPts val="0"/>
              </a:spcAft>
              <a:buClr>
                <a:schemeClr val="dk1"/>
              </a:buClr>
              <a:buSzPts val="1800"/>
              <a:buFont typeface="Arial" panose="020B0604020202020204" pitchFamily="34" charset="0"/>
              <a:buChar char="•"/>
            </a:pPr>
            <a:r>
              <a:rPr lang="en-AU" sz="2000" dirty="0"/>
              <a:t>Different architectures different approaches. VGG doubled each conv layer.</a:t>
            </a:r>
          </a:p>
          <a:p>
            <a:pPr marL="285750" lvl="1" indent="-285750">
              <a:lnSpc>
                <a:spcPct val="122222"/>
              </a:lnSpc>
              <a:spcAft>
                <a:spcPts val="0"/>
              </a:spcAft>
              <a:buClr>
                <a:schemeClr val="dk1"/>
              </a:buClr>
              <a:buSzPts val="1800"/>
              <a:buFont typeface="Arial" panose="020B0604020202020204" pitchFamily="34" charset="0"/>
              <a:buChar char="•"/>
            </a:pPr>
            <a:endParaRPr lang="en-AU" sz="2600" dirty="0"/>
          </a:p>
        </p:txBody>
      </p:sp>
    </p:spTree>
    <p:extLst>
      <p:ext uri="{BB962C8B-B14F-4D97-AF65-F5344CB8AC3E}">
        <p14:creationId xmlns:p14="http://schemas.microsoft.com/office/powerpoint/2010/main" val="408528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Back to </a:t>
            </a:r>
            <a:r>
              <a:rPr lang="en-AU" dirty="0" err="1"/>
              <a:t>LeNet</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5" name="Picture 4">
            <a:extLst>
              <a:ext uri="{FF2B5EF4-FFF2-40B4-BE49-F238E27FC236}">
                <a16:creationId xmlns:a16="http://schemas.microsoft.com/office/drawing/2014/main" id="{7776795A-82CF-7C4C-9FE5-D05C7D0E21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21" y="986694"/>
            <a:ext cx="7202600" cy="2442538"/>
          </a:xfrm>
          <a:prstGeom prst="rect">
            <a:avLst/>
          </a:prstGeom>
        </p:spPr>
      </p:pic>
      <p:cxnSp>
        <p:nvCxnSpPr>
          <p:cNvPr id="6" name="Straight Arrow Connector 5">
            <a:extLst>
              <a:ext uri="{FF2B5EF4-FFF2-40B4-BE49-F238E27FC236}">
                <a16:creationId xmlns:a16="http://schemas.microsoft.com/office/drawing/2014/main" id="{89C6ADBC-3CEF-F041-ABAD-268311D891EE}"/>
              </a:ext>
            </a:extLst>
          </p:cNvPr>
          <p:cNvCxnSpPr>
            <a:cxnSpLocks/>
          </p:cNvCxnSpPr>
          <p:nvPr/>
        </p:nvCxnSpPr>
        <p:spPr>
          <a:xfrm flipV="1">
            <a:off x="1115079" y="1578543"/>
            <a:ext cx="1223860" cy="24159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Google Shape;354;p40">
                <a:extLst>
                  <a:ext uri="{FF2B5EF4-FFF2-40B4-BE49-F238E27FC236}">
                    <a16:creationId xmlns:a16="http://schemas.microsoft.com/office/drawing/2014/main" id="{10FD1933-E855-914A-AEC4-7E1D7C9A64A4}"/>
                  </a:ext>
                </a:extLst>
              </p:cNvPr>
              <p:cNvSpPr txBox="1">
                <a:spLocks/>
              </p:cNvSpPr>
              <p:nvPr/>
            </p:nvSpPr>
            <p:spPr>
              <a:xfrm>
                <a:off x="507943" y="4021081"/>
                <a:ext cx="5103586" cy="1155032"/>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t>Input 32*32</a:t>
                </a:r>
              </a:p>
              <a:p>
                <a:pPr marL="501750" lvl="2" indent="-285750">
                  <a:lnSpc>
                    <a:spcPct val="122222"/>
                  </a:lnSpc>
                  <a:spcAft>
                    <a:spcPts val="0"/>
                  </a:spcAft>
                  <a:buClr>
                    <a:schemeClr val="dk1"/>
                  </a:buClr>
                  <a:buSzPts val="1800"/>
                  <a:buFont typeface="Arial" panose="020B0604020202020204" pitchFamily="34" charset="0"/>
                  <a:buChar char="•"/>
                </a:pPr>
                <a:r>
                  <a:rPr lang="en-AU" sz="2000" dirty="0"/>
                  <a:t>6 filters of 5*5, no padding, stride 1.</a:t>
                </a:r>
              </a:p>
              <a:p>
                <a:pPr marL="501750" lvl="2"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d>
                      <m:dPr>
                        <m:ctrlPr>
                          <a:rPr lang="en-AU" sz="2000" i="1">
                            <a:latin typeface="Cambria Math" panose="02040503050406030204" pitchFamily="18" charset="0"/>
                            <a:sym typeface="Arial"/>
                          </a:rPr>
                        </m:ctrlPr>
                      </m:dPr>
                      <m:e>
                        <m:f>
                          <m:fPr>
                            <m:ctrlPr>
                              <a:rPr lang="en-AU" sz="2000" i="1">
                                <a:latin typeface="Cambria Math" panose="02040503050406030204" pitchFamily="18" charset="0"/>
                                <a:sym typeface="Arial"/>
                              </a:rPr>
                            </m:ctrlPr>
                          </m:fPr>
                          <m:num>
                            <m:sSub>
                              <m:sSubPr>
                                <m:ctrlPr>
                                  <a:rPr lang="en-AU" sz="2000" i="1">
                                    <a:latin typeface="Cambria Math" panose="02040503050406030204" pitchFamily="18" charset="0"/>
                                    <a:sym typeface="Arial"/>
                                  </a:rPr>
                                </m:ctrlPr>
                              </m:sSubPr>
                              <m:e>
                                <m:r>
                                  <a:rPr lang="en-AU" sz="2000" i="1">
                                    <a:latin typeface="Cambria Math" panose="02040503050406030204" pitchFamily="18" charset="0"/>
                                    <a:sym typeface="Arial"/>
                                  </a:rPr>
                                  <m:t>𝑊</m:t>
                                </m:r>
                              </m:e>
                              <m:sub>
                                <m:r>
                                  <a:rPr lang="en-AU" sz="2000" i="1" smtClean="0">
                                    <a:latin typeface="Cambria Math" panose="02040503050406030204" pitchFamily="18" charset="0"/>
                                    <a:sym typeface="Arial"/>
                                  </a:rPr>
                                  <m:t>1</m:t>
                                </m:r>
                              </m:sub>
                            </m:sSub>
                            <m:r>
                              <a:rPr lang="en-AU" sz="2000" i="1">
                                <a:latin typeface="Cambria Math" panose="02040503050406030204" pitchFamily="18" charset="0"/>
                                <a:sym typeface="Arial"/>
                              </a:rPr>
                              <m:t>+2</m:t>
                            </m:r>
                            <m:r>
                              <a:rPr lang="en-AU" sz="2000" i="1">
                                <a:latin typeface="Cambria Math" panose="02040503050406030204" pitchFamily="18" charset="0"/>
                                <a:sym typeface="Arial"/>
                              </a:rPr>
                              <m:t>𝑃</m:t>
                            </m:r>
                            <m:r>
                              <a:rPr lang="en-AU" sz="2000" i="1">
                                <a:latin typeface="Cambria Math" panose="02040503050406030204" pitchFamily="18" charset="0"/>
                                <a:sym typeface="Arial"/>
                              </a:rPr>
                              <m:t> −</m:t>
                            </m:r>
                            <m:r>
                              <a:rPr lang="en-AU" sz="2000" i="1">
                                <a:latin typeface="Cambria Math" panose="02040503050406030204" pitchFamily="18" charset="0"/>
                                <a:sym typeface="Arial"/>
                              </a:rPr>
                              <m:t>𝐹</m:t>
                            </m:r>
                          </m:num>
                          <m:den>
                            <m:r>
                              <a:rPr lang="en-AU" sz="2000" i="1">
                                <a:latin typeface="Cambria Math" panose="02040503050406030204" pitchFamily="18" charset="0"/>
                                <a:sym typeface="Arial"/>
                              </a:rPr>
                              <m:t>𝑆</m:t>
                            </m:r>
                          </m:den>
                        </m:f>
                        <m:r>
                          <a:rPr lang="en-AU" sz="2000" i="1">
                            <a:latin typeface="Cambria Math" panose="02040503050406030204" pitchFamily="18" charset="0"/>
                            <a:sym typeface="Arial"/>
                          </a:rPr>
                          <m:t>+1,</m:t>
                        </m:r>
                        <m:f>
                          <m:fPr>
                            <m:ctrlPr>
                              <a:rPr lang="en-AU" sz="2000" i="1">
                                <a:latin typeface="Cambria Math" panose="02040503050406030204" pitchFamily="18" charset="0"/>
                                <a:sym typeface="Arial"/>
                              </a:rPr>
                            </m:ctrlPr>
                          </m:fPr>
                          <m:num>
                            <m:sSub>
                              <m:sSubPr>
                                <m:ctrlPr>
                                  <a:rPr lang="en-AU" sz="2000" i="1">
                                    <a:latin typeface="Cambria Math" panose="02040503050406030204" pitchFamily="18" charset="0"/>
                                    <a:sym typeface="Arial"/>
                                  </a:rPr>
                                </m:ctrlPr>
                              </m:sSubPr>
                              <m:e>
                                <m:r>
                                  <a:rPr lang="en-AU" sz="2000" i="1">
                                    <a:latin typeface="Cambria Math" panose="02040503050406030204" pitchFamily="18" charset="0"/>
                                    <a:sym typeface="Arial"/>
                                  </a:rPr>
                                  <m:t>𝑊</m:t>
                                </m:r>
                              </m:e>
                              <m:sub>
                                <m:r>
                                  <a:rPr lang="en-AU" sz="2000" i="1">
                                    <a:latin typeface="Cambria Math" panose="02040503050406030204" pitchFamily="18" charset="0"/>
                                    <a:sym typeface="Arial"/>
                                  </a:rPr>
                                  <m:t>1</m:t>
                                </m:r>
                              </m:sub>
                            </m:sSub>
                            <m:r>
                              <a:rPr lang="en-AU" sz="2000" i="1">
                                <a:latin typeface="Cambria Math" panose="02040503050406030204" pitchFamily="18" charset="0"/>
                                <a:sym typeface="Arial"/>
                              </a:rPr>
                              <m:t>+2</m:t>
                            </m:r>
                            <m:r>
                              <a:rPr lang="en-AU" sz="2000" i="1">
                                <a:latin typeface="Cambria Math" panose="02040503050406030204" pitchFamily="18" charset="0"/>
                                <a:sym typeface="Arial"/>
                              </a:rPr>
                              <m:t>𝑃</m:t>
                            </m:r>
                            <m:r>
                              <a:rPr lang="en-AU" sz="2000" i="1">
                                <a:latin typeface="Cambria Math" panose="02040503050406030204" pitchFamily="18" charset="0"/>
                                <a:sym typeface="Arial"/>
                              </a:rPr>
                              <m:t> −</m:t>
                            </m:r>
                            <m:r>
                              <a:rPr lang="en-AU" sz="2000" i="1">
                                <a:latin typeface="Cambria Math" panose="02040503050406030204" pitchFamily="18" charset="0"/>
                                <a:sym typeface="Arial"/>
                              </a:rPr>
                              <m:t>𝐹</m:t>
                            </m:r>
                          </m:num>
                          <m:den>
                            <m:r>
                              <a:rPr lang="en-AU" sz="2000" i="1">
                                <a:latin typeface="Cambria Math" panose="02040503050406030204" pitchFamily="18" charset="0"/>
                                <a:sym typeface="Arial"/>
                              </a:rPr>
                              <m:t>𝑆</m:t>
                            </m:r>
                          </m:den>
                        </m:f>
                        <m:r>
                          <a:rPr lang="en-AU" sz="2000" i="1">
                            <a:latin typeface="Cambria Math" panose="02040503050406030204" pitchFamily="18" charset="0"/>
                            <a:sym typeface="Arial"/>
                          </a:rPr>
                          <m:t>+1</m:t>
                        </m:r>
                      </m:e>
                    </m:d>
                    <m:r>
                      <a:rPr lang="en-AU" sz="2000" i="1">
                        <a:latin typeface="Cambria Math" panose="02040503050406030204" pitchFamily="18" charset="0"/>
                        <a:sym typeface="Arial"/>
                      </a:rPr>
                      <m:t>, </m:t>
                    </m:r>
                    <m:r>
                      <a:rPr lang="en-AU" sz="2000" i="1">
                        <a:latin typeface="Cambria Math" panose="02040503050406030204" pitchFamily="18" charset="0"/>
                        <a:sym typeface="Arial"/>
                      </a:rPr>
                      <m:t>𝐾</m:t>
                    </m:r>
                  </m:oMath>
                </a14:m>
                <a:endParaRPr lang="en-AU" sz="2000" dirty="0"/>
              </a:p>
              <a:p>
                <a:pPr marL="501750" lvl="2" indent="-285750">
                  <a:lnSpc>
                    <a:spcPct val="122222"/>
                  </a:lnSpc>
                  <a:spcAft>
                    <a:spcPts val="0"/>
                  </a:spcAft>
                  <a:buClr>
                    <a:schemeClr val="dk1"/>
                  </a:buClr>
                  <a:buSzPts val="1800"/>
                  <a:buFont typeface="Arial" panose="020B0604020202020204" pitchFamily="34" charset="0"/>
                  <a:buChar char="•"/>
                </a:pPr>
                <a14:m>
                  <m:oMath xmlns:m="http://schemas.openxmlformats.org/officeDocument/2006/math">
                    <m:d>
                      <m:dPr>
                        <m:ctrlPr>
                          <a:rPr lang="en-AU" sz="2000" i="1">
                            <a:latin typeface="Cambria Math" panose="02040503050406030204" pitchFamily="18" charset="0"/>
                            <a:sym typeface="Arial"/>
                          </a:rPr>
                        </m:ctrlPr>
                      </m:dPr>
                      <m:e>
                        <m:f>
                          <m:fPr>
                            <m:ctrlPr>
                              <a:rPr lang="en-AU" sz="2000" i="1">
                                <a:latin typeface="Cambria Math" panose="02040503050406030204" pitchFamily="18" charset="0"/>
                                <a:sym typeface="Arial"/>
                              </a:rPr>
                            </m:ctrlPr>
                          </m:fPr>
                          <m:num>
                            <m:r>
                              <a:rPr lang="en-AU" sz="2000" b="0" i="1" smtClean="0">
                                <a:latin typeface="Cambria Math" panose="02040503050406030204" pitchFamily="18" charset="0"/>
                                <a:sym typeface="Arial"/>
                              </a:rPr>
                              <m:t>32</m:t>
                            </m:r>
                            <m:r>
                              <a:rPr lang="en-AU" sz="2000" i="1">
                                <a:latin typeface="Cambria Math" panose="02040503050406030204" pitchFamily="18" charset="0"/>
                                <a:sym typeface="Arial"/>
                              </a:rPr>
                              <m:t>+</m:t>
                            </m:r>
                            <m:r>
                              <a:rPr lang="en-AU" sz="2000" b="0" i="1" smtClean="0">
                                <a:latin typeface="Cambria Math" panose="02040503050406030204" pitchFamily="18" charset="0"/>
                                <a:sym typeface="Arial"/>
                              </a:rPr>
                              <m:t>0</m:t>
                            </m:r>
                            <m:r>
                              <a:rPr lang="en-AU" sz="2000" i="1">
                                <a:latin typeface="Cambria Math" panose="02040503050406030204" pitchFamily="18" charset="0"/>
                                <a:sym typeface="Arial"/>
                              </a:rPr>
                              <m:t> −</m:t>
                            </m:r>
                            <m:r>
                              <a:rPr lang="en-AU" sz="2000" b="0" i="1" smtClean="0">
                                <a:latin typeface="Cambria Math" panose="02040503050406030204" pitchFamily="18" charset="0"/>
                                <a:sym typeface="Arial"/>
                              </a:rPr>
                              <m:t>5</m:t>
                            </m:r>
                          </m:num>
                          <m:den>
                            <m:r>
                              <a:rPr lang="en-AU" sz="2000" b="0" i="1" smtClean="0">
                                <a:latin typeface="Cambria Math" panose="02040503050406030204" pitchFamily="18" charset="0"/>
                                <a:sym typeface="Arial"/>
                              </a:rPr>
                              <m:t>1</m:t>
                            </m:r>
                          </m:den>
                        </m:f>
                        <m:r>
                          <a:rPr lang="en-AU" sz="2000" i="1">
                            <a:latin typeface="Cambria Math" panose="02040503050406030204" pitchFamily="18" charset="0"/>
                            <a:sym typeface="Arial"/>
                          </a:rPr>
                          <m:t>+1,</m:t>
                        </m:r>
                        <m:f>
                          <m:fPr>
                            <m:ctrlPr>
                              <a:rPr lang="en-AU" sz="2000" i="1">
                                <a:latin typeface="Cambria Math" panose="02040503050406030204" pitchFamily="18" charset="0"/>
                                <a:sym typeface="Arial"/>
                              </a:rPr>
                            </m:ctrlPr>
                          </m:fPr>
                          <m:num>
                            <m:r>
                              <a:rPr lang="en-AU" sz="2000" i="1">
                                <a:latin typeface="Cambria Math" panose="02040503050406030204" pitchFamily="18" charset="0"/>
                                <a:sym typeface="Arial"/>
                              </a:rPr>
                              <m:t>32+0 −5</m:t>
                            </m:r>
                          </m:num>
                          <m:den>
                            <m:r>
                              <a:rPr lang="en-AU" sz="2000" i="1">
                                <a:latin typeface="Cambria Math" panose="02040503050406030204" pitchFamily="18" charset="0"/>
                                <a:sym typeface="Arial"/>
                              </a:rPr>
                              <m:t>1</m:t>
                            </m:r>
                          </m:den>
                        </m:f>
                        <m:r>
                          <a:rPr lang="en-AU" sz="2000" i="1">
                            <a:latin typeface="Cambria Math" panose="02040503050406030204" pitchFamily="18" charset="0"/>
                            <a:sym typeface="Arial"/>
                          </a:rPr>
                          <m:t>+1</m:t>
                        </m:r>
                      </m:e>
                    </m:d>
                    <m:r>
                      <a:rPr lang="en-AU" sz="2000" i="1">
                        <a:latin typeface="Cambria Math" panose="02040503050406030204" pitchFamily="18" charset="0"/>
                        <a:sym typeface="Arial"/>
                      </a:rPr>
                      <m:t>, </m:t>
                    </m:r>
                    <m:r>
                      <a:rPr lang="en-AU" sz="2000" b="0" i="1" smtClean="0">
                        <a:latin typeface="Cambria Math" panose="02040503050406030204" pitchFamily="18" charset="0"/>
                        <a:sym typeface="Arial"/>
                      </a:rPr>
                      <m:t>6</m:t>
                    </m:r>
                  </m:oMath>
                </a14:m>
                <a:r>
                  <a:rPr lang="en-AU" sz="2000" dirty="0"/>
                  <a:t> = (28*28*6)</a:t>
                </a:r>
              </a:p>
            </p:txBody>
          </p:sp>
        </mc:Choice>
        <mc:Fallback xmlns="">
          <p:sp>
            <p:nvSpPr>
              <p:cNvPr id="12" name="Google Shape;354;p40">
                <a:extLst>
                  <a:ext uri="{FF2B5EF4-FFF2-40B4-BE49-F238E27FC236}">
                    <a16:creationId xmlns:a16="http://schemas.microsoft.com/office/drawing/2014/main" id="{10FD1933-E855-914A-AEC4-7E1D7C9A64A4}"/>
                  </a:ext>
                </a:extLst>
              </p:cNvPr>
              <p:cNvSpPr txBox="1">
                <a:spLocks noRot="1" noChangeAspect="1" noMove="1" noResize="1" noEditPoints="1" noAdjustHandles="1" noChangeArrowheads="1" noChangeShapeType="1" noTextEdit="1"/>
              </p:cNvSpPr>
              <p:nvPr/>
            </p:nvSpPr>
            <p:spPr>
              <a:xfrm>
                <a:off x="507943" y="4021081"/>
                <a:ext cx="5103586" cy="1155032"/>
              </a:xfrm>
              <a:prstGeom prst="rect">
                <a:avLst/>
              </a:prstGeom>
              <a:blipFill>
                <a:blip r:embed="rId4"/>
                <a:stretch>
                  <a:fillRect l="-2481" t="-3261" b="-64130"/>
                </a:stretch>
              </a:blipFill>
              <a:ln>
                <a:noFill/>
              </a:ln>
            </p:spPr>
            <p:txBody>
              <a:bodyPr/>
              <a:lstStyle/>
              <a:p>
                <a:r>
                  <a:rPr lang="en-US">
                    <a:noFill/>
                  </a:rPr>
                  <a:t> </a:t>
                </a:r>
              </a:p>
            </p:txBody>
          </p:sp>
        </mc:Fallback>
      </mc:AlternateContent>
      <p:sp>
        <p:nvSpPr>
          <p:cNvPr id="13" name="Oval 12">
            <a:extLst>
              <a:ext uri="{FF2B5EF4-FFF2-40B4-BE49-F238E27FC236}">
                <a16:creationId xmlns:a16="http://schemas.microsoft.com/office/drawing/2014/main" id="{11C6D6D5-0073-D246-A341-2D579B5E53A1}"/>
              </a:ext>
            </a:extLst>
          </p:cNvPr>
          <p:cNvSpPr/>
          <p:nvPr/>
        </p:nvSpPr>
        <p:spPr>
          <a:xfrm>
            <a:off x="2127183" y="1116531"/>
            <a:ext cx="1068404" cy="36576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354;p40">
            <a:extLst>
              <a:ext uri="{FF2B5EF4-FFF2-40B4-BE49-F238E27FC236}">
                <a16:creationId xmlns:a16="http://schemas.microsoft.com/office/drawing/2014/main" id="{E7A70CB5-88D9-1146-A28C-1723536B465A}"/>
              </a:ext>
            </a:extLst>
          </p:cNvPr>
          <p:cNvSpPr txBox="1">
            <a:spLocks/>
          </p:cNvSpPr>
          <p:nvPr/>
        </p:nvSpPr>
        <p:spPr>
          <a:xfrm>
            <a:off x="5858185" y="4321742"/>
            <a:ext cx="3019115" cy="1234191"/>
          </a:xfrm>
          <a:prstGeom prst="rect">
            <a:avLst/>
          </a:prstGeom>
          <a:solidFill>
            <a:srgbClr val="00B0F0"/>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dirty="0"/>
              <a:t>Fun Fact: Technically there was padding as digits were maximum 20*20</a:t>
            </a:r>
          </a:p>
        </p:txBody>
      </p:sp>
    </p:spTree>
    <p:extLst>
      <p:ext uri="{BB962C8B-B14F-4D97-AF65-F5344CB8AC3E}">
        <p14:creationId xmlns:p14="http://schemas.microsoft.com/office/powerpoint/2010/main" val="210056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OVERVIEW of Today</a:t>
            </a:r>
          </a:p>
        </p:txBody>
      </p:sp>
      <p:sp>
        <p:nvSpPr>
          <p:cNvPr id="3" name="Content Placeholder 2"/>
          <p:cNvSpPr>
            <a:spLocks noGrp="1"/>
          </p:cNvSpPr>
          <p:nvPr>
            <p:ph idx="1"/>
          </p:nvPr>
        </p:nvSpPr>
        <p:spPr/>
        <p:txBody>
          <a:bodyPr vert="horz" lIns="0" tIns="0" rIns="0" bIns="0" rtlCol="0" anchor="t">
            <a:noAutofit/>
          </a:bodyPr>
          <a:lstStyle/>
          <a:p>
            <a:r>
              <a:rPr lang="en-AU" dirty="0"/>
              <a:t>Schedule:</a:t>
            </a:r>
          </a:p>
          <a:p>
            <a:pPr lvl="2"/>
            <a:r>
              <a:rPr lang="en-AU" dirty="0">
                <a:solidFill>
                  <a:srgbClr val="FF0000"/>
                </a:solidFill>
              </a:rPr>
              <a:t>AT1A Feedback</a:t>
            </a:r>
          </a:p>
          <a:p>
            <a:pPr lvl="2"/>
            <a:r>
              <a:rPr lang="en-AU" dirty="0"/>
              <a:t>History of CNNs</a:t>
            </a:r>
          </a:p>
          <a:p>
            <a:pPr lvl="2"/>
            <a:r>
              <a:rPr lang="en-AU" dirty="0"/>
              <a:t>CNN Architecture</a:t>
            </a:r>
          </a:p>
          <a:p>
            <a:pPr lvl="2"/>
            <a:r>
              <a:rPr lang="en-AU" dirty="0"/>
              <a:t>Famous CNN Architectures</a:t>
            </a:r>
          </a:p>
          <a:p>
            <a:pPr lvl="2"/>
            <a:r>
              <a:rPr lang="en-AU" dirty="0"/>
              <a:t>Computer Vision Tasks</a:t>
            </a:r>
            <a:br>
              <a:rPr lang="en-AU" dirty="0"/>
            </a:br>
            <a:endParaRPr lang="en-AU" dirty="0"/>
          </a:p>
          <a:p>
            <a:pPr lvl="1"/>
            <a:r>
              <a:rPr lang="en-AU" dirty="0"/>
              <a:t>Lab:</a:t>
            </a:r>
          </a:p>
          <a:p>
            <a:pPr lvl="2"/>
            <a:r>
              <a:rPr lang="en-AU" dirty="0"/>
              <a:t>Introduction to CNNs in </a:t>
            </a:r>
            <a:r>
              <a:rPr lang="en-AU" dirty="0" err="1"/>
              <a:t>Keras</a:t>
            </a:r>
            <a:r>
              <a:rPr lang="en-AU" dirty="0"/>
              <a:t> and </a:t>
            </a:r>
            <a:r>
              <a:rPr lang="en-AU" dirty="0" err="1"/>
              <a:t>Tf</a:t>
            </a:r>
            <a:endParaRPr lang="en-AU" b="1" dirty="0">
              <a:solidFill>
                <a:srgbClr val="FF0000"/>
              </a:solidFill>
            </a:endParaRP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Tree>
    <p:extLst>
      <p:ext uri="{BB962C8B-B14F-4D97-AF65-F5344CB8AC3E}">
        <p14:creationId xmlns:p14="http://schemas.microsoft.com/office/powerpoint/2010/main" val="1352759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Activations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8" name="Google Shape;354;p40">
            <a:extLst>
              <a:ext uri="{FF2B5EF4-FFF2-40B4-BE49-F238E27FC236}">
                <a16:creationId xmlns:a16="http://schemas.microsoft.com/office/drawing/2014/main" id="{ECEBBA41-3B0B-F043-93FC-881AFE1D99CD}"/>
              </a:ext>
            </a:extLst>
          </p:cNvPr>
          <p:cNvSpPr txBox="1">
            <a:spLocks/>
          </p:cNvSpPr>
          <p:nvPr/>
        </p:nvSpPr>
        <p:spPr>
          <a:xfrm>
            <a:off x="507942" y="1347537"/>
            <a:ext cx="8128116" cy="1087655"/>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t>Follow the convolution layer</a:t>
            </a:r>
          </a:p>
          <a:p>
            <a:pPr marL="501750" lvl="2" indent="-285750">
              <a:lnSpc>
                <a:spcPct val="122222"/>
              </a:lnSpc>
              <a:spcAft>
                <a:spcPts val="0"/>
              </a:spcAft>
              <a:buClr>
                <a:schemeClr val="dk1"/>
              </a:buClr>
              <a:buSzPts val="1800"/>
              <a:buFont typeface="Arial" panose="020B0604020202020204" pitchFamily="34" charset="0"/>
              <a:buChar char="•"/>
            </a:pPr>
            <a:r>
              <a:rPr lang="en-AU" sz="2000" dirty="0"/>
              <a:t>Which makes sense considering our Vanilla NN flow</a:t>
            </a:r>
          </a:p>
        </p:txBody>
      </p:sp>
      <p:pic>
        <p:nvPicPr>
          <p:cNvPr id="5" name="Picture 4">
            <a:extLst>
              <a:ext uri="{FF2B5EF4-FFF2-40B4-BE49-F238E27FC236}">
                <a16:creationId xmlns:a16="http://schemas.microsoft.com/office/drawing/2014/main" id="{5E2A2A32-2A02-1E40-97B2-32DA6B655944}"/>
              </a:ext>
            </a:extLst>
          </p:cNvPr>
          <p:cNvPicPr>
            <a:picLocks noChangeAspect="1"/>
          </p:cNvPicPr>
          <p:nvPr/>
        </p:nvPicPr>
        <p:blipFill>
          <a:blip r:embed="rId3"/>
          <a:stretch>
            <a:fillRect/>
          </a:stretch>
        </p:blipFill>
        <p:spPr>
          <a:xfrm>
            <a:off x="200302" y="2443705"/>
            <a:ext cx="8435756" cy="3066758"/>
          </a:xfrm>
          <a:prstGeom prst="rect">
            <a:avLst/>
          </a:prstGeom>
        </p:spPr>
      </p:pic>
      <p:sp>
        <p:nvSpPr>
          <p:cNvPr id="9" name="Rectangle 8">
            <a:extLst>
              <a:ext uri="{FF2B5EF4-FFF2-40B4-BE49-F238E27FC236}">
                <a16:creationId xmlns:a16="http://schemas.microsoft.com/office/drawing/2014/main" id="{42E00214-902A-3447-9704-007C88049FED}"/>
              </a:ext>
            </a:extLst>
          </p:cNvPr>
          <p:cNvSpPr/>
          <p:nvPr/>
        </p:nvSpPr>
        <p:spPr>
          <a:xfrm>
            <a:off x="498291" y="5674263"/>
            <a:ext cx="7839777" cy="369332"/>
          </a:xfrm>
          <a:prstGeom prst="rect">
            <a:avLst/>
          </a:prstGeom>
        </p:spPr>
        <p:txBody>
          <a:bodyPr wrap="square">
            <a:spAutoFit/>
          </a:bodyPr>
          <a:lstStyle/>
          <a:p>
            <a:r>
              <a:rPr lang="en-AU" dirty="0">
                <a:hlinkClick r:id="rId4"/>
              </a:rPr>
              <a:t>https://stanford.edu/~shervine/teaching/cs-229/cheatsheet-deep-learning</a:t>
            </a:r>
            <a:endParaRPr lang="en-US" dirty="0"/>
          </a:p>
        </p:txBody>
      </p:sp>
    </p:spTree>
    <p:extLst>
      <p:ext uri="{BB962C8B-B14F-4D97-AF65-F5344CB8AC3E}">
        <p14:creationId xmlns:p14="http://schemas.microsoft.com/office/powerpoint/2010/main" val="122844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Pooling Layer</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7" name="Google Shape;354;p40">
            <a:extLst>
              <a:ext uri="{FF2B5EF4-FFF2-40B4-BE49-F238E27FC236}">
                <a16:creationId xmlns:a16="http://schemas.microsoft.com/office/drawing/2014/main" id="{4A53CDAB-DBE0-8B47-A880-AC08506EA3F5}"/>
              </a:ext>
            </a:extLst>
          </p:cNvPr>
          <p:cNvSpPr txBox="1">
            <a:spLocks/>
          </p:cNvSpPr>
          <p:nvPr/>
        </p:nvSpPr>
        <p:spPr>
          <a:xfrm>
            <a:off x="507942" y="1463040"/>
            <a:ext cx="4826058" cy="4417996"/>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t>This is an operation to reduce the number of parameters (Down Sampling) to reduce parameters and compress representations.</a:t>
            </a:r>
            <a:br>
              <a:rPr lang="en-AU" sz="2000" dirty="0"/>
            </a:br>
            <a:endParaRPr lang="en-AU" sz="2000" dirty="0"/>
          </a:p>
          <a:p>
            <a:pPr marL="501750" lvl="2" indent="-285750">
              <a:lnSpc>
                <a:spcPct val="122222"/>
              </a:lnSpc>
              <a:spcAft>
                <a:spcPts val="0"/>
              </a:spcAft>
              <a:buClr>
                <a:schemeClr val="dk1"/>
              </a:buClr>
              <a:buSzPts val="1800"/>
              <a:buFont typeface="Arial" panose="020B0604020202020204" pitchFamily="34" charset="0"/>
              <a:buChar char="•"/>
            </a:pPr>
            <a:r>
              <a:rPr lang="en-AU" sz="2000" dirty="0"/>
              <a:t>We </a:t>
            </a:r>
            <a:r>
              <a:rPr lang="en-AU" sz="2000" b="1" dirty="0"/>
              <a:t>down sample spatially</a:t>
            </a:r>
            <a:r>
              <a:rPr lang="en-AU" sz="2000" dirty="0"/>
              <a:t>, not in the depth channel</a:t>
            </a:r>
            <a:br>
              <a:rPr lang="en-AU" sz="2000" dirty="0"/>
            </a:br>
            <a:endParaRPr lang="en-AU" sz="2000" dirty="0"/>
          </a:p>
          <a:p>
            <a:pPr marL="285750" indent="-285750">
              <a:lnSpc>
                <a:spcPct val="122222"/>
              </a:lnSpc>
              <a:spcAft>
                <a:spcPts val="0"/>
              </a:spcAft>
              <a:buClr>
                <a:schemeClr val="dk1"/>
              </a:buClr>
              <a:buSzPts val="1800"/>
              <a:buFont typeface="Arial" panose="020B0604020202020204" pitchFamily="34" charset="0"/>
              <a:buChar char="•"/>
            </a:pPr>
            <a:r>
              <a:rPr lang="en-AU" sz="2000" dirty="0"/>
              <a:t>Max pooling is the most popular method where you take the maximum value in the region.</a:t>
            </a:r>
            <a:br>
              <a:rPr lang="en-AU" sz="2000" dirty="0"/>
            </a:br>
            <a:endParaRPr lang="en-AU" sz="2000" dirty="0"/>
          </a:p>
          <a:p>
            <a:pPr marL="285750" indent="-285750">
              <a:lnSpc>
                <a:spcPct val="122222"/>
              </a:lnSpc>
              <a:spcAft>
                <a:spcPts val="0"/>
              </a:spcAft>
              <a:buClr>
                <a:schemeClr val="dk1"/>
              </a:buClr>
              <a:buSzPts val="1800"/>
              <a:buFont typeface="Arial" panose="020B0604020202020204" pitchFamily="34" charset="0"/>
              <a:buChar char="•"/>
            </a:pPr>
            <a:r>
              <a:rPr lang="en-AU" sz="2000" dirty="0"/>
              <a:t>We must also select a </a:t>
            </a:r>
            <a:r>
              <a:rPr lang="en-AU" sz="2000" b="1" dirty="0">
                <a:solidFill>
                  <a:schemeClr val="tx2"/>
                </a:solidFill>
              </a:rPr>
              <a:t>Filter</a:t>
            </a:r>
            <a:r>
              <a:rPr lang="en-AU" sz="2000" dirty="0"/>
              <a:t> and </a:t>
            </a:r>
            <a:r>
              <a:rPr lang="en-AU" sz="2000" b="1" dirty="0">
                <a:solidFill>
                  <a:schemeClr val="tx2"/>
                </a:solidFill>
              </a:rPr>
              <a:t>Stride size </a:t>
            </a:r>
            <a:r>
              <a:rPr lang="en-AU" sz="2000" dirty="0"/>
              <a:t>for this. (Typically 2/2 or 3/2)</a:t>
            </a:r>
          </a:p>
        </p:txBody>
      </p:sp>
      <p:pic>
        <p:nvPicPr>
          <p:cNvPr id="3" name="Picture 2">
            <a:extLst>
              <a:ext uri="{FF2B5EF4-FFF2-40B4-BE49-F238E27FC236}">
                <a16:creationId xmlns:a16="http://schemas.microsoft.com/office/drawing/2014/main" id="{F4D4DAC4-F5FC-2B48-851F-0F5C82047949}"/>
              </a:ext>
            </a:extLst>
          </p:cNvPr>
          <p:cNvPicPr>
            <a:picLocks noChangeAspect="1"/>
          </p:cNvPicPr>
          <p:nvPr/>
        </p:nvPicPr>
        <p:blipFill>
          <a:blip r:embed="rId3"/>
          <a:stretch>
            <a:fillRect/>
          </a:stretch>
        </p:blipFill>
        <p:spPr>
          <a:xfrm>
            <a:off x="5420626" y="1330611"/>
            <a:ext cx="3543300" cy="2451100"/>
          </a:xfrm>
          <a:prstGeom prst="rect">
            <a:avLst/>
          </a:prstGeom>
        </p:spPr>
      </p:pic>
      <p:pic>
        <p:nvPicPr>
          <p:cNvPr id="6" name="Picture 5">
            <a:extLst>
              <a:ext uri="{FF2B5EF4-FFF2-40B4-BE49-F238E27FC236}">
                <a16:creationId xmlns:a16="http://schemas.microsoft.com/office/drawing/2014/main" id="{5F9452F5-24DF-A540-8743-0C45926C19A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874734" y="4024045"/>
            <a:ext cx="2602516" cy="1038844"/>
          </a:xfrm>
          <a:prstGeom prst="rect">
            <a:avLst/>
          </a:prstGeom>
        </p:spPr>
      </p:pic>
    </p:spTree>
    <p:extLst>
      <p:ext uri="{BB962C8B-B14F-4D97-AF65-F5344CB8AC3E}">
        <p14:creationId xmlns:p14="http://schemas.microsoft.com/office/powerpoint/2010/main" val="279871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Fully connected (Dense) Layer</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7" name="Google Shape;354;p40">
            <a:extLst>
              <a:ext uri="{FF2B5EF4-FFF2-40B4-BE49-F238E27FC236}">
                <a16:creationId xmlns:a16="http://schemas.microsoft.com/office/drawing/2014/main" id="{4A53CDAB-DBE0-8B47-A880-AC08506EA3F5}"/>
              </a:ext>
            </a:extLst>
          </p:cNvPr>
          <p:cNvSpPr txBox="1">
            <a:spLocks/>
          </p:cNvSpPr>
          <p:nvPr/>
        </p:nvSpPr>
        <p:spPr>
          <a:xfrm>
            <a:off x="455189" y="1220002"/>
            <a:ext cx="8108520" cy="3325621"/>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dirty="0"/>
              <a:t>Note that Yann </a:t>
            </a:r>
            <a:r>
              <a:rPr lang="en-AU" dirty="0" err="1"/>
              <a:t>LeCun</a:t>
            </a:r>
            <a:r>
              <a:rPr lang="en-AU" dirty="0"/>
              <a:t> has </a:t>
            </a:r>
            <a:r>
              <a:rPr lang="en-AU" u="sng" dirty="0">
                <a:hlinkClick r:id="rId3"/>
              </a:rPr>
              <a:t>famously noted</a:t>
            </a:r>
            <a:r>
              <a:rPr lang="en-AU" dirty="0"/>
              <a:t> there is no such thing as a fully connected layer just</a:t>
            </a:r>
          </a:p>
          <a:p>
            <a:pPr marL="501750" lvl="2" indent="-285750">
              <a:lnSpc>
                <a:spcPct val="122222"/>
              </a:lnSpc>
              <a:spcAft>
                <a:spcPts val="0"/>
              </a:spcAft>
              <a:buClr>
                <a:schemeClr val="dk1"/>
              </a:buClr>
              <a:buSzPts val="1800"/>
              <a:buFont typeface="Arial" panose="020B0604020202020204" pitchFamily="34" charset="0"/>
              <a:buChar char="•"/>
            </a:pPr>
            <a:r>
              <a:rPr lang="en-AU" i="1" dirty="0"/>
              <a:t>“convolution layers with 1x1 convolution kernels and a full connection table”</a:t>
            </a:r>
            <a:br>
              <a:rPr lang="en-AU" i="1" dirty="0"/>
            </a:br>
            <a:endParaRPr lang="en-AU" i="1" dirty="0"/>
          </a:p>
          <a:p>
            <a:pPr marL="285750" indent="-285750">
              <a:lnSpc>
                <a:spcPct val="122222"/>
              </a:lnSpc>
              <a:spcAft>
                <a:spcPts val="0"/>
              </a:spcAft>
              <a:buClr>
                <a:schemeClr val="dk1"/>
              </a:buClr>
              <a:buSzPts val="1800"/>
              <a:buFont typeface="Arial" panose="020B0604020202020204" pitchFamily="34" charset="0"/>
              <a:buChar char="•"/>
            </a:pPr>
            <a:r>
              <a:rPr lang="en-AU" sz="2000" dirty="0"/>
              <a:t>In essence, we ‘stretch out’ our matrix to achieve a </a:t>
            </a:r>
            <a:r>
              <a:rPr lang="en-AU" sz="2000" b="1" dirty="0">
                <a:solidFill>
                  <a:srgbClr val="7030A0"/>
                </a:solidFill>
              </a:rPr>
              <a:t>1-dimensional vector output</a:t>
            </a:r>
            <a:r>
              <a:rPr lang="en-AU" sz="2000" dirty="0">
                <a:solidFill>
                  <a:srgbClr val="7030A0"/>
                </a:solidFill>
              </a:rPr>
              <a:t>. </a:t>
            </a:r>
            <a:r>
              <a:rPr lang="en-AU" sz="2000" dirty="0"/>
              <a:t>It can be thought of as the ‘classification’ component of our model.</a:t>
            </a:r>
            <a:br>
              <a:rPr lang="en-AU" sz="2000" dirty="0"/>
            </a:br>
            <a:endParaRPr lang="en-AU" sz="2000" dirty="0"/>
          </a:p>
          <a:p>
            <a:pPr marL="501750" lvl="2" indent="-285750">
              <a:lnSpc>
                <a:spcPct val="122222"/>
              </a:lnSpc>
              <a:spcAft>
                <a:spcPts val="0"/>
              </a:spcAft>
              <a:buClr>
                <a:schemeClr val="dk1"/>
              </a:buClr>
              <a:buSzPts val="1800"/>
              <a:buFont typeface="Arial" panose="020B0604020202020204" pitchFamily="34" charset="0"/>
              <a:buChar char="•"/>
            </a:pPr>
            <a:r>
              <a:rPr lang="en-AU" sz="2000" dirty="0" err="1"/>
              <a:t>Alexnet</a:t>
            </a:r>
            <a:r>
              <a:rPr lang="en-AU" sz="2000" dirty="0"/>
              <a:t> = last layer of size 1000</a:t>
            </a:r>
          </a:p>
          <a:p>
            <a:pPr marL="501750" lvl="2" indent="-285750">
              <a:lnSpc>
                <a:spcPct val="122222"/>
              </a:lnSpc>
              <a:spcAft>
                <a:spcPts val="0"/>
              </a:spcAft>
              <a:buClr>
                <a:schemeClr val="dk1"/>
              </a:buClr>
              <a:buSzPts val="1800"/>
              <a:buFont typeface="Arial" panose="020B0604020202020204" pitchFamily="34" charset="0"/>
              <a:buChar char="•"/>
            </a:pPr>
            <a:r>
              <a:rPr lang="en-AU" sz="2000" dirty="0" err="1"/>
              <a:t>LeNet</a:t>
            </a:r>
            <a:r>
              <a:rPr lang="en-AU" sz="2000" dirty="0"/>
              <a:t> = last layer of size 10</a:t>
            </a:r>
            <a:br>
              <a:rPr lang="en-AU" sz="2000" dirty="0"/>
            </a:br>
            <a:endParaRPr lang="en-AU" sz="2600" dirty="0"/>
          </a:p>
        </p:txBody>
      </p:sp>
      <p:pic>
        <p:nvPicPr>
          <p:cNvPr id="8" name="Picture 7">
            <a:extLst>
              <a:ext uri="{FF2B5EF4-FFF2-40B4-BE49-F238E27FC236}">
                <a16:creationId xmlns:a16="http://schemas.microsoft.com/office/drawing/2014/main" id="{FA34EA55-B4A3-0647-B370-F4AD7C4AF6A3}"/>
              </a:ext>
            </a:extLst>
          </p:cNvPr>
          <p:cNvPicPr>
            <a:picLocks noChangeAspect="1"/>
          </p:cNvPicPr>
          <p:nvPr/>
        </p:nvPicPr>
        <p:blipFill>
          <a:blip r:embed="rId4"/>
          <a:stretch>
            <a:fillRect/>
          </a:stretch>
        </p:blipFill>
        <p:spPr>
          <a:xfrm>
            <a:off x="2038919" y="4545623"/>
            <a:ext cx="4309127" cy="1446185"/>
          </a:xfrm>
          <a:prstGeom prst="rect">
            <a:avLst/>
          </a:prstGeom>
        </p:spPr>
      </p:pic>
      <p:sp>
        <p:nvSpPr>
          <p:cNvPr id="5" name="Oval 4">
            <a:extLst>
              <a:ext uri="{FF2B5EF4-FFF2-40B4-BE49-F238E27FC236}">
                <a16:creationId xmlns:a16="http://schemas.microsoft.com/office/drawing/2014/main" id="{7F70BA24-2040-EF4A-8F7F-FC9201EC6A77}"/>
              </a:ext>
            </a:extLst>
          </p:cNvPr>
          <p:cNvSpPr/>
          <p:nvPr/>
        </p:nvSpPr>
        <p:spPr>
          <a:xfrm>
            <a:off x="5864470" y="4668715"/>
            <a:ext cx="325316" cy="11693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43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Fully connected (Dense) Layer</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7" name="Google Shape;354;p40">
            <a:extLst>
              <a:ext uri="{FF2B5EF4-FFF2-40B4-BE49-F238E27FC236}">
                <a16:creationId xmlns:a16="http://schemas.microsoft.com/office/drawing/2014/main" id="{4A53CDAB-DBE0-8B47-A880-AC08506EA3F5}"/>
              </a:ext>
            </a:extLst>
          </p:cNvPr>
          <p:cNvSpPr txBox="1">
            <a:spLocks/>
          </p:cNvSpPr>
          <p:nvPr/>
        </p:nvSpPr>
        <p:spPr>
          <a:xfrm>
            <a:off x="455189" y="1220003"/>
            <a:ext cx="8422111" cy="2138660"/>
          </a:xfrm>
          <a:prstGeom prst="rect">
            <a:avLst/>
          </a:prstGeom>
          <a:no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nSpc>
                <a:spcPct val="122222"/>
              </a:lnSpc>
              <a:spcAft>
                <a:spcPts val="0"/>
              </a:spcAft>
              <a:buClr>
                <a:schemeClr val="dk1"/>
              </a:buClr>
              <a:buSzPts val="1800"/>
              <a:buFont typeface="Arial" panose="020B0604020202020204" pitchFamily="34" charset="0"/>
              <a:buChar char="•"/>
            </a:pPr>
            <a:r>
              <a:rPr lang="en-AU" dirty="0"/>
              <a:t>It is ‘fully connected’ since each input is present (due to matrix multiplication) in each ‘number’ (neuron) of the output.</a:t>
            </a:r>
          </a:p>
          <a:p>
            <a:pPr marL="501750" lvl="2" indent="-285750">
              <a:lnSpc>
                <a:spcPct val="122222"/>
              </a:lnSpc>
              <a:spcAft>
                <a:spcPts val="0"/>
              </a:spcAft>
              <a:buClr>
                <a:schemeClr val="dk1"/>
              </a:buClr>
              <a:buSzPts val="1800"/>
              <a:buFont typeface="Arial" panose="020B0604020202020204" pitchFamily="34" charset="0"/>
              <a:buChar char="•"/>
            </a:pPr>
            <a:r>
              <a:rPr lang="en-AU" dirty="0"/>
              <a:t>You can add more FC layers to enhance the ability to combine complex patterns from your earlier feature maps.</a:t>
            </a:r>
            <a:endParaRPr lang="en-AU" sz="2000" dirty="0"/>
          </a:p>
          <a:p>
            <a:pPr marL="285750" indent="-285750">
              <a:lnSpc>
                <a:spcPct val="122222"/>
              </a:lnSpc>
              <a:spcAft>
                <a:spcPts val="0"/>
              </a:spcAft>
              <a:buClr>
                <a:schemeClr val="dk1"/>
              </a:buClr>
              <a:buSzPts val="1800"/>
              <a:buFont typeface="Arial" panose="020B0604020202020204" pitchFamily="34" charset="0"/>
              <a:buChar char="•"/>
            </a:pPr>
            <a:r>
              <a:rPr lang="en-AU" sz="2000" dirty="0"/>
              <a:t>Careful though, FC layers are immensely computationally expensive!</a:t>
            </a:r>
          </a:p>
          <a:p>
            <a:pPr marL="501750" lvl="2" indent="-285750">
              <a:lnSpc>
                <a:spcPct val="122222"/>
              </a:lnSpc>
              <a:spcAft>
                <a:spcPts val="0"/>
              </a:spcAft>
              <a:buClr>
                <a:schemeClr val="dk1"/>
              </a:buClr>
              <a:buSzPts val="1800"/>
              <a:buFont typeface="Arial" panose="020B0604020202020204" pitchFamily="34" charset="0"/>
              <a:buChar char="•"/>
            </a:pPr>
            <a:r>
              <a:rPr lang="en-AU" sz="2000" dirty="0"/>
              <a:t>(</a:t>
            </a:r>
            <a:r>
              <a:rPr lang="en-AU" sz="2000" dirty="0">
                <a:hlinkClick r:id="rId3"/>
              </a:rPr>
              <a:t>Source</a:t>
            </a:r>
            <a:r>
              <a:rPr lang="en-AU" sz="2000" dirty="0"/>
              <a:t>)</a:t>
            </a:r>
          </a:p>
        </p:txBody>
      </p:sp>
      <p:pic>
        <p:nvPicPr>
          <p:cNvPr id="6" name="Picture 5">
            <a:extLst>
              <a:ext uri="{FF2B5EF4-FFF2-40B4-BE49-F238E27FC236}">
                <a16:creationId xmlns:a16="http://schemas.microsoft.com/office/drawing/2014/main" id="{F17C758B-DD84-324F-A4CA-ABAAB7B4C445}"/>
              </a:ext>
            </a:extLst>
          </p:cNvPr>
          <p:cNvPicPr>
            <a:picLocks noChangeAspect="1"/>
          </p:cNvPicPr>
          <p:nvPr/>
        </p:nvPicPr>
        <p:blipFill>
          <a:blip r:embed="rId4"/>
          <a:stretch>
            <a:fillRect/>
          </a:stretch>
        </p:blipFill>
        <p:spPr>
          <a:xfrm>
            <a:off x="266700" y="3358663"/>
            <a:ext cx="5526511" cy="2855463"/>
          </a:xfrm>
          <a:prstGeom prst="rect">
            <a:avLst/>
          </a:prstGeom>
        </p:spPr>
      </p:pic>
      <p:sp>
        <p:nvSpPr>
          <p:cNvPr id="8" name="Google Shape;354;p40">
            <a:extLst>
              <a:ext uri="{FF2B5EF4-FFF2-40B4-BE49-F238E27FC236}">
                <a16:creationId xmlns:a16="http://schemas.microsoft.com/office/drawing/2014/main" id="{BD86DE56-0E05-1944-B5EA-81D770CC5913}"/>
              </a:ext>
            </a:extLst>
          </p:cNvPr>
          <p:cNvSpPr txBox="1">
            <a:spLocks/>
          </p:cNvSpPr>
          <p:nvPr/>
        </p:nvSpPr>
        <p:spPr>
          <a:xfrm>
            <a:off x="5981700" y="3894992"/>
            <a:ext cx="2895600" cy="973996"/>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dirty="0"/>
              <a:t>138M Parameters</a:t>
            </a:r>
          </a:p>
          <a:p>
            <a:pPr algn="ctr">
              <a:lnSpc>
                <a:spcPct val="122222"/>
              </a:lnSpc>
              <a:spcAft>
                <a:spcPts val="0"/>
              </a:spcAft>
              <a:buClr>
                <a:schemeClr val="dk1"/>
              </a:buClr>
              <a:buSzPts val="1800"/>
            </a:pPr>
            <a:r>
              <a:rPr lang="en-AU" sz="2000" dirty="0"/>
              <a:t>122M are in FC layers</a:t>
            </a:r>
          </a:p>
        </p:txBody>
      </p:sp>
    </p:spTree>
    <p:extLst>
      <p:ext uri="{BB962C8B-B14F-4D97-AF65-F5344CB8AC3E}">
        <p14:creationId xmlns:p14="http://schemas.microsoft.com/office/powerpoint/2010/main" val="121530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Extra Readings &amp; Sources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349134" y="1558569"/>
            <a:ext cx="8128116" cy="279205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hlinkClick r:id="rId3"/>
              </a:rPr>
              <a:t>https://towardsdatascience.com/https-medium-com-rishabh-grg-the-ultimate-nanobook-to-understand-deep-learning-based-image-classifier-33f43fea8327</a:t>
            </a:r>
            <a:br>
              <a:rPr lang="en-AU" sz="2000" dirty="0"/>
            </a:br>
            <a:endParaRPr lang="en-AU" sz="2000" dirty="0"/>
          </a:p>
          <a:p>
            <a:pPr marL="501750" lvl="2" indent="-285750">
              <a:lnSpc>
                <a:spcPct val="122222"/>
              </a:lnSpc>
              <a:spcAft>
                <a:spcPts val="0"/>
              </a:spcAft>
              <a:buClr>
                <a:schemeClr val="dk1"/>
              </a:buClr>
              <a:buSzPts val="1800"/>
              <a:buFont typeface="Arial" panose="020B0604020202020204" pitchFamily="34" charset="0"/>
              <a:buChar char="•"/>
            </a:pPr>
            <a:r>
              <a:rPr lang="en-AU" sz="2000" dirty="0">
                <a:hlinkClick r:id="rId4"/>
              </a:rPr>
              <a:t>https://towardsdatascience.com/gentle-dive-into-math-behind-convolutional-neural-networks-79a07dd44cf9</a:t>
            </a:r>
            <a:br>
              <a:rPr lang="en-AU" sz="2000" dirty="0"/>
            </a:br>
            <a:endParaRPr lang="en-AU" sz="2000" dirty="0"/>
          </a:p>
          <a:p>
            <a:pPr marL="501750" lvl="2" indent="-285750">
              <a:lnSpc>
                <a:spcPct val="122222"/>
              </a:lnSpc>
              <a:spcAft>
                <a:spcPts val="0"/>
              </a:spcAft>
              <a:buClr>
                <a:schemeClr val="dk1"/>
              </a:buClr>
              <a:buSzPts val="1800"/>
              <a:buFont typeface="Arial" panose="020B0604020202020204" pitchFamily="34" charset="0"/>
              <a:buChar char="•"/>
            </a:pPr>
            <a:r>
              <a:rPr lang="en-AU" sz="2000" dirty="0">
                <a:hlinkClick r:id="rId5"/>
              </a:rPr>
              <a:t>https://pythonmachinelearning.pro/introduction-to-convolutional-neural-networks-for-vision-tasks/</a:t>
            </a:r>
            <a:endParaRPr lang="en-AU" sz="2000" dirty="0">
              <a:sym typeface="Arial"/>
            </a:endParaRPr>
          </a:p>
        </p:txBody>
      </p:sp>
    </p:spTree>
    <p:extLst>
      <p:ext uri="{BB962C8B-B14F-4D97-AF65-F5344CB8AC3E}">
        <p14:creationId xmlns:p14="http://schemas.microsoft.com/office/powerpoint/2010/main" val="460495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Regularisation for CNN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349134" y="1356438"/>
            <a:ext cx="8128116" cy="279205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What we already know:</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L2 still used</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Dropout more common in fully connected</a:t>
            </a:r>
          </a:p>
          <a:p>
            <a:pPr marL="933750" lvl="4" indent="-285750">
              <a:lnSpc>
                <a:spcPct val="122222"/>
              </a:lnSpc>
              <a:spcAft>
                <a:spcPts val="0"/>
              </a:spcAft>
              <a:buClr>
                <a:schemeClr val="dk1"/>
              </a:buClr>
              <a:buSzPts val="1800"/>
              <a:buFont typeface="Arial" panose="020B0604020202020204" pitchFamily="34" charset="0"/>
              <a:buChar char="•"/>
            </a:pPr>
            <a:r>
              <a:rPr lang="en-AU" sz="2000" dirty="0">
                <a:sym typeface="Arial"/>
              </a:rPr>
              <a:t>Some people don’t like it at all (</a:t>
            </a:r>
            <a:r>
              <a:rPr lang="en-AU" sz="2000" dirty="0">
                <a:sym typeface="Arial"/>
                <a:hlinkClick r:id="rId3"/>
              </a:rPr>
              <a:t>here</a:t>
            </a:r>
            <a:r>
              <a:rPr lang="en-AU" sz="2000" dirty="0">
                <a:sym typeface="Arial"/>
              </a:rPr>
              <a:t>)</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err="1">
                <a:sym typeface="Arial"/>
              </a:rPr>
              <a:t>Keras</a:t>
            </a:r>
            <a:r>
              <a:rPr lang="en-AU" sz="2000" dirty="0">
                <a:sym typeface="Arial"/>
              </a:rPr>
              <a:t> ref (</a:t>
            </a:r>
            <a:r>
              <a:rPr lang="en-AU" sz="2000" dirty="0">
                <a:sym typeface="Arial"/>
                <a:hlinkClick r:id="rId4"/>
              </a:rPr>
              <a:t>here</a:t>
            </a:r>
            <a:r>
              <a:rPr lang="en-AU" sz="2000" dirty="0">
                <a:sym typeface="Arial"/>
              </a:rPr>
              <a:t>)</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 few new ones:</a:t>
            </a:r>
          </a:p>
          <a:p>
            <a:pPr marL="717750" lvl="3" indent="-285750">
              <a:lnSpc>
                <a:spcPct val="122222"/>
              </a:lnSpc>
              <a:spcAft>
                <a:spcPts val="0"/>
              </a:spcAft>
              <a:buClr>
                <a:schemeClr val="dk1"/>
              </a:buClr>
              <a:buSzPts val="1800"/>
              <a:buFont typeface="Arial" panose="020B0604020202020204" pitchFamily="34" charset="0"/>
              <a:buChar char="•"/>
            </a:pPr>
            <a:r>
              <a:rPr lang="en-AU" sz="2000" dirty="0" err="1">
                <a:sym typeface="Arial"/>
              </a:rPr>
              <a:t>Maxnorm</a:t>
            </a: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Batch Normalisation</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Data Augmentation</a:t>
            </a:r>
            <a:br>
              <a:rPr lang="en-AU" sz="2000" dirty="0">
                <a:sym typeface="Arial"/>
              </a:rPr>
            </a:br>
            <a:br>
              <a:rPr lang="en-AU" sz="2000" dirty="0">
                <a:sym typeface="Arial"/>
              </a:rPr>
            </a:br>
            <a:endParaRPr lang="en-AU" sz="2000" dirty="0">
              <a:sym typeface="Arial"/>
            </a:endParaRPr>
          </a:p>
          <a:p>
            <a:pPr lvl="2" indent="0">
              <a:lnSpc>
                <a:spcPct val="122222"/>
              </a:lnSpc>
              <a:spcAft>
                <a:spcPts val="0"/>
              </a:spcAft>
              <a:buClr>
                <a:schemeClr val="dk1"/>
              </a:buClr>
              <a:buSzPts val="1800"/>
              <a:buNone/>
            </a:pPr>
            <a:endParaRPr lang="en-AU" dirty="0">
              <a:sym typeface="Arial"/>
            </a:endParaRPr>
          </a:p>
          <a:p>
            <a:pPr marL="933750" lvl="4"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spTree>
    <p:extLst>
      <p:ext uri="{BB962C8B-B14F-4D97-AF65-F5344CB8AC3E}">
        <p14:creationId xmlns:p14="http://schemas.microsoft.com/office/powerpoint/2010/main" val="175268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Max Norm</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507942" y="1344637"/>
            <a:ext cx="8128116" cy="279205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From </a:t>
            </a:r>
            <a:r>
              <a:rPr lang="en-AU" sz="2000" dirty="0" err="1">
                <a:sym typeface="Arial"/>
              </a:rPr>
              <a:t>Keras</a:t>
            </a:r>
            <a:r>
              <a:rPr lang="en-AU" sz="2000" dirty="0">
                <a:sym typeface="Arial"/>
              </a:rPr>
              <a:t> Documentation (</a:t>
            </a:r>
            <a:r>
              <a:rPr lang="en-AU" sz="2000" dirty="0">
                <a:sym typeface="Arial"/>
                <a:hlinkClick r:id="rId3"/>
              </a:rPr>
              <a:t>link</a:t>
            </a:r>
            <a:r>
              <a:rPr lang="en-AU" sz="2000" dirty="0">
                <a:sym typeface="Arial"/>
              </a:rPr>
              <a:t>):</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i="1" dirty="0"/>
              <a:t>Constrains the weights incident to each hidden unit to have a norm less than or equal to a desired value.</a:t>
            </a:r>
            <a:br>
              <a:rPr lang="en-AU" i="1" dirty="0"/>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Essentially creating </a:t>
            </a:r>
            <a:r>
              <a:rPr lang="en-AU" dirty="0"/>
              <a:t>an upper bound for the magnitude of the weight vector for every neuron.</a:t>
            </a:r>
            <a:br>
              <a:rPr lang="en-AU" dirty="0"/>
            </a:br>
            <a:endParaRPr lang="en-AU" dirty="0"/>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 nice tutorial in </a:t>
            </a:r>
            <a:r>
              <a:rPr lang="en-AU" sz="2000" dirty="0" err="1">
                <a:sym typeface="Arial"/>
              </a:rPr>
              <a:t>Keras</a:t>
            </a:r>
            <a:r>
              <a:rPr lang="en-AU" sz="2000" dirty="0">
                <a:sym typeface="Arial"/>
              </a:rPr>
              <a:t> adding this and other constraints (</a:t>
            </a:r>
            <a:r>
              <a:rPr lang="en-AU" sz="2000" dirty="0">
                <a:sym typeface="Arial"/>
                <a:hlinkClick r:id="rId4"/>
              </a:rPr>
              <a:t>link</a:t>
            </a:r>
            <a:r>
              <a:rPr lang="en-AU" sz="2000" dirty="0">
                <a:sym typeface="Arial"/>
              </a:rPr>
              <a:t>)</a:t>
            </a:r>
            <a:br>
              <a:rPr lang="en-AU" sz="2000" dirty="0">
                <a:sym typeface="Arial"/>
              </a:rPr>
            </a:br>
            <a:br>
              <a:rPr lang="en-AU" sz="2000" dirty="0">
                <a:sym typeface="Arial"/>
              </a:rPr>
            </a:br>
            <a:endParaRPr lang="en-AU" sz="2000" dirty="0">
              <a:sym typeface="Arial"/>
            </a:endParaRPr>
          </a:p>
          <a:p>
            <a:pPr lvl="2" indent="0">
              <a:lnSpc>
                <a:spcPct val="122222"/>
              </a:lnSpc>
              <a:spcAft>
                <a:spcPts val="0"/>
              </a:spcAft>
              <a:buClr>
                <a:schemeClr val="dk1"/>
              </a:buClr>
              <a:buSzPts val="1800"/>
              <a:buNone/>
            </a:pPr>
            <a:endParaRPr lang="en-AU" dirty="0">
              <a:sym typeface="Arial"/>
            </a:endParaRPr>
          </a:p>
          <a:p>
            <a:pPr marL="933750" lvl="4"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spTree>
    <p:extLst>
      <p:ext uri="{BB962C8B-B14F-4D97-AF65-F5344CB8AC3E}">
        <p14:creationId xmlns:p14="http://schemas.microsoft.com/office/powerpoint/2010/main" val="289293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Max Norm</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450792" y="1055879"/>
            <a:ext cx="8128116" cy="279205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From the dropout paper (</a:t>
            </a:r>
            <a:r>
              <a:rPr lang="en-AU" sz="2000" dirty="0">
                <a:sym typeface="Arial"/>
                <a:hlinkClick r:id="rId3"/>
              </a:rPr>
              <a:t>link</a:t>
            </a:r>
            <a:r>
              <a:rPr lang="en-AU" sz="2000" dirty="0">
                <a:sym typeface="Arial"/>
              </a:rPr>
              <a:t>):</a:t>
            </a:r>
            <a:br>
              <a:rPr lang="en-AU" sz="2000" dirty="0">
                <a:sym typeface="Arial"/>
              </a:rPr>
            </a:br>
            <a:br>
              <a:rPr lang="en-AU" sz="2000" dirty="0">
                <a:sym typeface="Arial"/>
              </a:rPr>
            </a:br>
            <a:endParaRPr lang="en-AU" sz="2000" dirty="0">
              <a:sym typeface="Arial"/>
            </a:endParaRPr>
          </a:p>
          <a:p>
            <a:pPr lvl="2" indent="0">
              <a:lnSpc>
                <a:spcPct val="122222"/>
              </a:lnSpc>
              <a:spcAft>
                <a:spcPts val="0"/>
              </a:spcAft>
              <a:buClr>
                <a:schemeClr val="dk1"/>
              </a:buClr>
              <a:buSzPts val="1800"/>
              <a:buNone/>
            </a:pPr>
            <a:endParaRPr lang="en-AU" dirty="0">
              <a:sym typeface="Arial"/>
            </a:endParaRPr>
          </a:p>
          <a:p>
            <a:pPr marL="933750" lvl="4"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3" name="Picture 2">
            <a:extLst>
              <a:ext uri="{FF2B5EF4-FFF2-40B4-BE49-F238E27FC236}">
                <a16:creationId xmlns:a16="http://schemas.microsoft.com/office/drawing/2014/main" id="{9249AE6E-3838-FF4F-BA58-956414AC670A}"/>
              </a:ext>
            </a:extLst>
          </p:cNvPr>
          <p:cNvPicPr>
            <a:picLocks noChangeAspect="1"/>
          </p:cNvPicPr>
          <p:nvPr/>
        </p:nvPicPr>
        <p:blipFill>
          <a:blip r:embed="rId4"/>
          <a:stretch>
            <a:fillRect/>
          </a:stretch>
        </p:blipFill>
        <p:spPr>
          <a:xfrm>
            <a:off x="139642" y="2120730"/>
            <a:ext cx="8496300" cy="1727200"/>
          </a:xfrm>
          <a:prstGeom prst="rect">
            <a:avLst/>
          </a:prstGeom>
        </p:spPr>
      </p:pic>
      <p:pic>
        <p:nvPicPr>
          <p:cNvPr id="7" name="Picture 6">
            <a:extLst>
              <a:ext uri="{FF2B5EF4-FFF2-40B4-BE49-F238E27FC236}">
                <a16:creationId xmlns:a16="http://schemas.microsoft.com/office/drawing/2014/main" id="{FB1A5608-FB48-8E40-BF1C-B67BDF0947E3}"/>
              </a:ext>
            </a:extLst>
          </p:cNvPr>
          <p:cNvPicPr>
            <a:picLocks noChangeAspect="1"/>
          </p:cNvPicPr>
          <p:nvPr/>
        </p:nvPicPr>
        <p:blipFill>
          <a:blip r:embed="rId5"/>
          <a:stretch>
            <a:fillRect/>
          </a:stretch>
        </p:blipFill>
        <p:spPr>
          <a:xfrm>
            <a:off x="577850" y="3756220"/>
            <a:ext cx="7874000" cy="1714500"/>
          </a:xfrm>
          <a:prstGeom prst="rect">
            <a:avLst/>
          </a:prstGeom>
        </p:spPr>
      </p:pic>
      <p:cxnSp>
        <p:nvCxnSpPr>
          <p:cNvPr id="8" name="Straight Connector 7">
            <a:extLst>
              <a:ext uri="{FF2B5EF4-FFF2-40B4-BE49-F238E27FC236}">
                <a16:creationId xmlns:a16="http://schemas.microsoft.com/office/drawing/2014/main" id="{8B5C5762-28BC-FC44-9705-26801EF81DE1}"/>
              </a:ext>
            </a:extLst>
          </p:cNvPr>
          <p:cNvCxnSpPr/>
          <p:nvPr/>
        </p:nvCxnSpPr>
        <p:spPr>
          <a:xfrm>
            <a:off x="666750" y="3679218"/>
            <a:ext cx="627306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45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Batch Normalisation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349134" y="1037295"/>
            <a:ext cx="8128116" cy="5244380"/>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4"/>
              </a:rPr>
              <a:t>Source</a:t>
            </a:r>
            <a:r>
              <a:rPr lang="en-AU" sz="2000" dirty="0">
                <a:sym typeface="Arial"/>
              </a:rPr>
              <a:t>) </a:t>
            </a:r>
            <a:r>
              <a:rPr lang="en-AU" sz="2000" dirty="0" err="1">
                <a:sym typeface="Arial"/>
              </a:rPr>
              <a:t>Loffe</a:t>
            </a:r>
            <a:r>
              <a:rPr lang="en-AU" sz="2000" dirty="0">
                <a:sym typeface="Arial"/>
              </a:rPr>
              <a:t> &amp; </a:t>
            </a:r>
            <a:r>
              <a:rPr lang="en-AU" sz="2000" dirty="0" err="1">
                <a:sym typeface="Arial"/>
              </a:rPr>
              <a:t>Szegedy</a:t>
            </a:r>
            <a:r>
              <a:rPr lang="en-AU" sz="2000" dirty="0">
                <a:sym typeface="Arial"/>
              </a:rPr>
              <a:t>, 2015</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Essentially force a unit-gaussian distribution on the inputs at each layer (for each neuron).</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Usually inserted after FC/Conv layers (before activation)</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Nice Article (</a:t>
            </a:r>
            <a:r>
              <a:rPr lang="en-AU" sz="2000" dirty="0">
                <a:sym typeface="Arial"/>
                <a:hlinkClick r:id="rId5"/>
              </a:rPr>
              <a:t>here</a:t>
            </a:r>
            <a:r>
              <a:rPr lang="en-AU" sz="2000" dirty="0">
                <a:sym typeface="Arial"/>
              </a:rPr>
              <a:t>)</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Our process:</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Calculate minibatch mean (subtract from output)</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Divide by SD of the minibatch</a:t>
            </a:r>
            <a:br>
              <a:rPr lang="en-AU" sz="2000" dirty="0">
                <a:sym typeface="Arial"/>
              </a:rPr>
            </a:b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We actually have some hyperparameters Scaling (</a:t>
            </a:r>
            <a:r>
              <a:rPr lang="en-AU" sz="2000" b="1" dirty="0">
                <a:solidFill>
                  <a:srgbClr val="92D050"/>
                </a:solidFill>
                <a:sym typeface="Arial"/>
              </a:rPr>
              <a:t>Gamma</a:t>
            </a:r>
            <a:r>
              <a:rPr lang="en-AU" sz="2000" dirty="0">
                <a:sym typeface="Arial"/>
              </a:rPr>
              <a:t>) and Shift (</a:t>
            </a:r>
            <a:r>
              <a:rPr lang="en-AU" sz="2000" b="1" dirty="0">
                <a:solidFill>
                  <a:schemeClr val="accent1"/>
                </a:solidFill>
                <a:sym typeface="Arial"/>
              </a:rPr>
              <a:t>beta</a:t>
            </a:r>
            <a:r>
              <a:rPr lang="en-AU" sz="2000" dirty="0">
                <a:sym typeface="Arial"/>
              </a:rPr>
              <a:t>) to allow layers to determine </a:t>
            </a:r>
            <a:r>
              <a:rPr lang="en-AU" sz="2000" i="1" dirty="0">
                <a:sym typeface="Arial"/>
              </a:rPr>
              <a:t>how much unit-gaussian-ness </a:t>
            </a:r>
            <a:r>
              <a:rPr lang="en-AU" sz="2000" dirty="0">
                <a:sym typeface="Arial"/>
              </a:rPr>
              <a:t> is necessary</a:t>
            </a:r>
            <a:br>
              <a:rPr lang="en-AU" sz="2000" dirty="0">
                <a:sym typeface="Arial"/>
              </a:rPr>
            </a:br>
            <a:endParaRPr lang="en-AU" sz="2000" dirty="0">
              <a:sym typeface="Arial"/>
            </a:endParaRPr>
          </a:p>
          <a:p>
            <a:pPr lvl="2" indent="0">
              <a:lnSpc>
                <a:spcPct val="122222"/>
              </a:lnSpc>
              <a:spcAft>
                <a:spcPts val="0"/>
              </a:spcAft>
              <a:buClr>
                <a:schemeClr val="dk1"/>
              </a:buClr>
              <a:buSzPts val="1800"/>
              <a:buNone/>
            </a:pPr>
            <a:endParaRPr lang="en-AU" dirty="0">
              <a:sym typeface="Arial"/>
            </a:endParaRPr>
          </a:p>
          <a:p>
            <a:pPr marL="933750" lvl="4"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graphicFrame>
        <p:nvGraphicFramePr>
          <p:cNvPr id="6" name="Object 5">
            <a:extLst>
              <a:ext uri="{FF2B5EF4-FFF2-40B4-BE49-F238E27FC236}">
                <a16:creationId xmlns:a16="http://schemas.microsoft.com/office/drawing/2014/main" id="{83707C8D-73B4-444B-B020-A4284F160FF3}"/>
              </a:ext>
            </a:extLst>
          </p:cNvPr>
          <p:cNvGraphicFramePr>
            <a:graphicFrameLocks noChangeAspect="1"/>
          </p:cNvGraphicFramePr>
          <p:nvPr>
            <p:extLst>
              <p:ext uri="{D42A27DB-BD31-4B8C-83A1-F6EECF244321}">
                <p14:modId xmlns:p14="http://schemas.microsoft.com/office/powerpoint/2010/main" val="3482323353"/>
              </p:ext>
            </p:extLst>
          </p:nvPr>
        </p:nvGraphicFramePr>
        <p:xfrm>
          <a:off x="3424237" y="4121049"/>
          <a:ext cx="2295525" cy="660400"/>
        </p:xfrm>
        <a:graphic>
          <a:graphicData uri="http://schemas.openxmlformats.org/presentationml/2006/ole">
            <mc:AlternateContent xmlns:mc="http://schemas.openxmlformats.org/markup-compatibility/2006">
              <mc:Choice xmlns:v="urn:schemas-microsoft-com:vml" Requires="v">
                <p:oleObj spid="_x0000_s70730" name="Document" r:id="rId6" imgW="2247900" imgH="660400" progId="Word.Document.12">
                  <p:embed/>
                </p:oleObj>
              </mc:Choice>
              <mc:Fallback>
                <p:oleObj name="Document" r:id="rId6" imgW="2247900" imgH="660400" progId="Word.Document.12">
                  <p:embed/>
                  <p:pic>
                    <p:nvPicPr>
                      <p:cNvPr id="0" name=""/>
                      <p:cNvPicPr/>
                      <p:nvPr/>
                    </p:nvPicPr>
                    <p:blipFill>
                      <a:blip r:embed="rId7"/>
                      <a:stretch>
                        <a:fillRect/>
                      </a:stretch>
                    </p:blipFill>
                    <p:spPr>
                      <a:xfrm>
                        <a:off x="3424237" y="4121049"/>
                        <a:ext cx="2295525" cy="6604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8F7FB8E-B7FA-8344-8D8C-637CF8529C66}"/>
              </a:ext>
            </a:extLst>
          </p:cNvPr>
          <p:cNvGraphicFramePr>
            <a:graphicFrameLocks noChangeAspect="1"/>
          </p:cNvGraphicFramePr>
          <p:nvPr>
            <p:extLst>
              <p:ext uri="{D42A27DB-BD31-4B8C-83A1-F6EECF244321}">
                <p14:modId xmlns:p14="http://schemas.microsoft.com/office/powerpoint/2010/main" val="2351873019"/>
              </p:ext>
            </p:extLst>
          </p:nvPr>
        </p:nvGraphicFramePr>
        <p:xfrm>
          <a:off x="3424237" y="5800552"/>
          <a:ext cx="2247900" cy="419100"/>
        </p:xfrm>
        <a:graphic>
          <a:graphicData uri="http://schemas.openxmlformats.org/presentationml/2006/ole">
            <mc:AlternateContent xmlns:mc="http://schemas.openxmlformats.org/markup-compatibility/2006">
              <mc:Choice xmlns:v="urn:schemas-microsoft-com:vml" Requires="v">
                <p:oleObj spid="_x0000_s70731" name="Document" r:id="rId8" imgW="2247900" imgH="419100" progId="Word.Document.12">
                  <p:embed/>
                </p:oleObj>
              </mc:Choice>
              <mc:Fallback>
                <p:oleObj name="Document" r:id="rId8" imgW="2247900" imgH="419100" progId="Word.Document.12">
                  <p:embed/>
                  <p:pic>
                    <p:nvPicPr>
                      <p:cNvPr id="0" name=""/>
                      <p:cNvPicPr/>
                      <p:nvPr/>
                    </p:nvPicPr>
                    <p:blipFill>
                      <a:blip r:embed="rId9"/>
                      <a:stretch>
                        <a:fillRect/>
                      </a:stretch>
                    </p:blipFill>
                    <p:spPr>
                      <a:xfrm>
                        <a:off x="3424237" y="5800552"/>
                        <a:ext cx="2247900" cy="419100"/>
                      </a:xfrm>
                      <a:prstGeom prst="rect">
                        <a:avLst/>
                      </a:prstGeom>
                    </p:spPr>
                  </p:pic>
                </p:oleObj>
              </mc:Fallback>
            </mc:AlternateContent>
          </a:graphicData>
        </a:graphic>
      </p:graphicFrame>
    </p:spTree>
    <p:extLst>
      <p:ext uri="{BB962C8B-B14F-4D97-AF65-F5344CB8AC3E}">
        <p14:creationId xmlns:p14="http://schemas.microsoft.com/office/powerpoint/2010/main" val="381530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Batch Normalisation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349134" y="1280160"/>
            <a:ext cx="8128116" cy="5001515"/>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8900" lvl="2" indent="-342900">
              <a:lnSpc>
                <a:spcPct val="122222"/>
              </a:lnSpc>
              <a:spcAft>
                <a:spcPts val="0"/>
              </a:spcAft>
              <a:buClr>
                <a:schemeClr val="dk1"/>
              </a:buClr>
              <a:buSzPts val="1800"/>
              <a:buFont typeface="Arial" panose="020B0604020202020204" pitchFamily="34" charset="0"/>
              <a:buChar char="•"/>
            </a:pPr>
            <a:r>
              <a:rPr lang="en-AU" dirty="0">
                <a:sym typeface="Arial"/>
              </a:rPr>
              <a:t>Why? Some advantages:</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Improves gradient flow</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Alleviates issues with bad initialisation </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Allows larger learning rates to be used</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Effectively regularises </a:t>
            </a:r>
          </a:p>
          <a:p>
            <a:pPr marL="933750" lvl="4" indent="-285750">
              <a:lnSpc>
                <a:spcPct val="122222"/>
              </a:lnSpc>
              <a:spcAft>
                <a:spcPts val="0"/>
              </a:spcAft>
              <a:buClr>
                <a:schemeClr val="dk1"/>
              </a:buClr>
              <a:buSzPts val="1800"/>
              <a:buFont typeface="Arial" panose="020B0604020202020204" pitchFamily="34" charset="0"/>
              <a:buChar char="•"/>
            </a:pPr>
            <a:r>
              <a:rPr lang="en-AU" dirty="0">
                <a:sym typeface="Arial"/>
              </a:rPr>
              <a:t>Why? See answer by Ian </a:t>
            </a:r>
            <a:r>
              <a:rPr lang="en-AU" dirty="0" err="1">
                <a:sym typeface="Arial"/>
              </a:rPr>
              <a:t>Goodfellow</a:t>
            </a:r>
            <a:r>
              <a:rPr lang="en-AU" dirty="0">
                <a:sym typeface="Arial"/>
              </a:rPr>
              <a:t> </a:t>
            </a:r>
            <a:r>
              <a:rPr lang="en-AU" dirty="0">
                <a:sym typeface="Arial"/>
                <a:hlinkClick r:id="rId3"/>
              </a:rPr>
              <a:t>here</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In </a:t>
            </a:r>
            <a:r>
              <a:rPr lang="en-AU" dirty="0" err="1">
                <a:sym typeface="Arial"/>
              </a:rPr>
              <a:t>Keras</a:t>
            </a:r>
            <a:r>
              <a:rPr lang="en-AU" dirty="0">
                <a:sym typeface="Arial"/>
              </a:rPr>
              <a:t>?</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Simply add as another layer. A nice </a:t>
            </a:r>
            <a:r>
              <a:rPr lang="en-AU" dirty="0" err="1">
                <a:sym typeface="Arial"/>
              </a:rPr>
              <a:t>stackoverflow</a:t>
            </a:r>
            <a:r>
              <a:rPr lang="en-AU" dirty="0">
                <a:sym typeface="Arial"/>
              </a:rPr>
              <a:t> answer </a:t>
            </a:r>
            <a:r>
              <a:rPr lang="en-AU" dirty="0">
                <a:sym typeface="Arial"/>
                <a:hlinkClick r:id="rId4"/>
              </a:rPr>
              <a:t>here</a:t>
            </a:r>
            <a:endParaRPr lang="en-AU"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The </a:t>
            </a:r>
            <a:r>
              <a:rPr lang="en-AU" dirty="0" err="1">
                <a:sym typeface="Arial"/>
              </a:rPr>
              <a:t>Keras</a:t>
            </a:r>
            <a:r>
              <a:rPr lang="en-AU" dirty="0">
                <a:sym typeface="Arial"/>
              </a:rPr>
              <a:t> documentation page (</a:t>
            </a:r>
            <a:r>
              <a:rPr lang="en-AU" dirty="0">
                <a:sym typeface="Arial"/>
                <a:hlinkClick r:id="rId5"/>
              </a:rPr>
              <a:t>here</a:t>
            </a:r>
            <a:r>
              <a:rPr lang="en-AU" dirty="0">
                <a:sym typeface="Arial"/>
              </a:rPr>
              <a:t>)</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A nice walkthrough example (</a:t>
            </a:r>
            <a:r>
              <a:rPr lang="en-AU" dirty="0">
                <a:sym typeface="Arial"/>
                <a:hlinkClick r:id="rId6"/>
              </a:rPr>
              <a:t>here</a:t>
            </a:r>
            <a:r>
              <a:rPr lang="en-AU" dirty="0">
                <a:sym typeface="Arial"/>
              </a:rPr>
              <a:t>)</a:t>
            </a:r>
          </a:p>
          <a:p>
            <a:pPr marL="933750" lvl="4"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spTree>
    <p:extLst>
      <p:ext uri="{BB962C8B-B14F-4D97-AF65-F5344CB8AC3E}">
        <p14:creationId xmlns:p14="http://schemas.microsoft.com/office/powerpoint/2010/main" val="191721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AT1A Feedback</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9" name="Google Shape;354;p40">
            <a:extLst>
              <a:ext uri="{FF2B5EF4-FFF2-40B4-BE49-F238E27FC236}">
                <a16:creationId xmlns:a16="http://schemas.microsoft.com/office/drawing/2014/main" id="{A919E56B-4238-C748-8588-C235FB614BB5}"/>
              </a:ext>
            </a:extLst>
          </p:cNvPr>
          <p:cNvSpPr txBox="1">
            <a:spLocks/>
          </p:cNvSpPr>
          <p:nvPr/>
        </p:nvSpPr>
        <p:spPr>
          <a:xfrm>
            <a:off x="507942" y="1385314"/>
            <a:ext cx="8128116" cy="279205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The good, the bad and the ugly</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 story of this assignment</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Generally done exceptionally well</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Particularly impressive experimental work generally</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Reach out early for help</a:t>
            </a:r>
            <a:br>
              <a:rPr lang="en-AU" sz="2000" dirty="0">
                <a:sym typeface="Arial"/>
              </a:rPr>
            </a:br>
            <a:endParaRPr lang="en-AU" sz="2000" dirty="0">
              <a:sym typeface="Arial"/>
            </a:endParaRP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Compiled answer notebook from the class available.</a:t>
            </a: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spTree>
    <p:extLst>
      <p:ext uri="{BB962C8B-B14F-4D97-AF65-F5344CB8AC3E}">
        <p14:creationId xmlns:p14="http://schemas.microsoft.com/office/powerpoint/2010/main" val="21318984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Data Augmentation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6" name="Google Shape;354;p40">
            <a:extLst>
              <a:ext uri="{FF2B5EF4-FFF2-40B4-BE49-F238E27FC236}">
                <a16:creationId xmlns:a16="http://schemas.microsoft.com/office/drawing/2014/main" id="{4285271C-9DB6-674D-A9C8-C784756A341D}"/>
              </a:ext>
            </a:extLst>
          </p:cNvPr>
          <p:cNvSpPr txBox="1">
            <a:spLocks/>
          </p:cNvSpPr>
          <p:nvPr/>
        </p:nvSpPr>
        <p:spPr>
          <a:xfrm>
            <a:off x="349134" y="1335012"/>
            <a:ext cx="8128116" cy="1995329"/>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Chop, change, flip, crop your images</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Produces more data (Deep learning loves more data)</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Helps with image difficulties (occlusion, variation etc)</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err="1">
                <a:sym typeface="Arial"/>
              </a:rPr>
              <a:t>Keras</a:t>
            </a:r>
            <a:r>
              <a:rPr lang="en-AU" sz="2000" dirty="0">
                <a:sym typeface="Arial"/>
              </a:rPr>
              <a:t>  provides a nice </a:t>
            </a:r>
            <a:r>
              <a:rPr lang="en-AU" sz="2000" dirty="0" err="1">
                <a:sym typeface="Arial"/>
                <a:hlinkClick r:id="rId3"/>
              </a:rPr>
              <a:t>ImageDataGenerator</a:t>
            </a:r>
            <a:r>
              <a:rPr lang="en-AU" sz="2000" dirty="0">
                <a:sym typeface="Arial"/>
              </a:rPr>
              <a:t> class to assist</a:t>
            </a:r>
            <a:br>
              <a:rPr lang="en-AU" sz="2000" dirty="0">
                <a:sym typeface="Arial"/>
              </a:rPr>
            </a:br>
            <a:endParaRPr lang="en-AU" sz="2000" dirty="0">
              <a:sym typeface="Arial"/>
            </a:endParaRPr>
          </a:p>
          <a:p>
            <a:pPr lvl="2" indent="0">
              <a:lnSpc>
                <a:spcPct val="122222"/>
              </a:lnSpc>
              <a:spcAft>
                <a:spcPts val="0"/>
              </a:spcAft>
              <a:buClr>
                <a:schemeClr val="dk1"/>
              </a:buClr>
              <a:buSzPts val="1800"/>
              <a:buNone/>
            </a:pPr>
            <a:endParaRPr lang="en-AU" dirty="0">
              <a:sym typeface="Arial"/>
            </a:endParaRPr>
          </a:p>
          <a:p>
            <a:pPr marL="933750" lvl="4"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7" name="Picture 6">
            <a:extLst>
              <a:ext uri="{FF2B5EF4-FFF2-40B4-BE49-F238E27FC236}">
                <a16:creationId xmlns:a16="http://schemas.microsoft.com/office/drawing/2014/main" id="{2255ED26-05AE-3642-8B97-3FC94ADEA339}"/>
              </a:ext>
            </a:extLst>
          </p:cNvPr>
          <p:cNvPicPr>
            <a:picLocks noChangeAspect="1"/>
          </p:cNvPicPr>
          <p:nvPr/>
        </p:nvPicPr>
        <p:blipFill>
          <a:blip r:embed="rId4"/>
          <a:stretch>
            <a:fillRect/>
          </a:stretch>
        </p:blipFill>
        <p:spPr>
          <a:xfrm>
            <a:off x="1530417" y="3936987"/>
            <a:ext cx="5524901" cy="2344688"/>
          </a:xfrm>
          <a:prstGeom prst="rect">
            <a:avLst/>
          </a:prstGeom>
        </p:spPr>
      </p:pic>
      <p:sp>
        <p:nvSpPr>
          <p:cNvPr id="8" name="TextBox 7">
            <a:extLst>
              <a:ext uri="{FF2B5EF4-FFF2-40B4-BE49-F238E27FC236}">
                <a16:creationId xmlns:a16="http://schemas.microsoft.com/office/drawing/2014/main" id="{F36557BB-C5D0-C54D-AB0D-C09741666C2F}"/>
              </a:ext>
            </a:extLst>
          </p:cNvPr>
          <p:cNvSpPr txBox="1"/>
          <p:nvPr/>
        </p:nvSpPr>
        <p:spPr>
          <a:xfrm>
            <a:off x="7201547" y="5153656"/>
            <a:ext cx="824072" cy="369332"/>
          </a:xfrm>
          <a:prstGeom prst="rect">
            <a:avLst/>
          </a:prstGeom>
          <a:noFill/>
        </p:spPr>
        <p:txBody>
          <a:bodyPr wrap="none" rtlCol="0">
            <a:spAutoFit/>
          </a:bodyPr>
          <a:lstStyle/>
          <a:p>
            <a:r>
              <a:rPr lang="en-US" dirty="0">
                <a:hlinkClick r:id="rId5"/>
              </a:rPr>
              <a:t>Source</a:t>
            </a:r>
            <a:endParaRPr lang="en-US" dirty="0"/>
          </a:p>
        </p:txBody>
      </p:sp>
    </p:spTree>
    <p:extLst>
      <p:ext uri="{BB962C8B-B14F-4D97-AF65-F5344CB8AC3E}">
        <p14:creationId xmlns:p14="http://schemas.microsoft.com/office/powerpoint/2010/main" val="404407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Back to </a:t>
            </a:r>
            <a:r>
              <a:rPr lang="en-AU" dirty="0" err="1"/>
              <a:t>AlexNet</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graphicFrame>
        <p:nvGraphicFramePr>
          <p:cNvPr id="5" name="Diagram 4">
            <a:extLst>
              <a:ext uri="{FF2B5EF4-FFF2-40B4-BE49-F238E27FC236}">
                <a16:creationId xmlns:a16="http://schemas.microsoft.com/office/drawing/2014/main" id="{4734250F-C214-CF4A-9DD7-C7C9213A938E}"/>
              </a:ext>
            </a:extLst>
          </p:cNvPr>
          <p:cNvGraphicFramePr/>
          <p:nvPr>
            <p:extLst>
              <p:ext uri="{D42A27DB-BD31-4B8C-83A1-F6EECF244321}">
                <p14:modId xmlns:p14="http://schemas.microsoft.com/office/powerpoint/2010/main" val="2073929295"/>
              </p:ext>
            </p:extLst>
          </p:nvPr>
        </p:nvGraphicFramePr>
        <p:xfrm>
          <a:off x="666749" y="781509"/>
          <a:ext cx="8210551" cy="1440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8" name="Google Shape;354;p40">
                <a:extLst>
                  <a:ext uri="{FF2B5EF4-FFF2-40B4-BE49-F238E27FC236}">
                    <a16:creationId xmlns:a16="http://schemas.microsoft.com/office/drawing/2014/main" id="{07FF5335-A42E-E94B-BEE5-E1D4A1AD0929}"/>
                  </a:ext>
                </a:extLst>
              </p:cNvPr>
              <p:cNvSpPr txBox="1">
                <a:spLocks/>
              </p:cNvSpPr>
              <p:nvPr/>
            </p:nvSpPr>
            <p:spPr>
              <a:xfrm>
                <a:off x="349134" y="1844377"/>
                <a:ext cx="8128116" cy="279205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Other Architectural choices you will be familiar with:</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sz="2000" dirty="0" err="1">
                    <a:sym typeface="Arial"/>
                  </a:rPr>
                  <a:t>ReLu</a:t>
                </a:r>
                <a:r>
                  <a:rPr lang="en-AU" sz="2000" dirty="0">
                    <a:sym typeface="Arial"/>
                  </a:rPr>
                  <a:t> activations</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Dropout (0.5)</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Data Augmentation</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Minibatch size 128</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Learning rate  </a:t>
                </a:r>
                <a14:m>
                  <m:oMath xmlns:m="http://schemas.openxmlformats.org/officeDocument/2006/math">
                    <m:r>
                      <a:rPr lang="en-AU" sz="2000" b="0" i="1" dirty="0" smtClean="0">
                        <a:latin typeface="Cambria Math" panose="02040503050406030204" pitchFamily="18" charset="0"/>
                        <a:sym typeface="Arial"/>
                      </a:rPr>
                      <m:t>1</m:t>
                    </m:r>
                    <m:sSup>
                      <m:sSupPr>
                        <m:ctrlPr>
                          <a:rPr lang="en-AU" sz="2000" i="1" dirty="0">
                            <a:latin typeface="Cambria Math" panose="02040503050406030204" pitchFamily="18" charset="0"/>
                            <a:sym typeface="Arial"/>
                          </a:rPr>
                        </m:ctrlPr>
                      </m:sSupPr>
                      <m:e>
                        <m:r>
                          <a:rPr lang="en-AU" sz="2000" i="1" dirty="0">
                            <a:latin typeface="Cambria Math" panose="02040503050406030204" pitchFamily="18" charset="0"/>
                            <a:sym typeface="Arial"/>
                          </a:rPr>
                          <m:t>𝑒</m:t>
                        </m:r>
                      </m:e>
                      <m:sup>
                        <m:r>
                          <a:rPr lang="en-AU" sz="2000" i="1" dirty="0">
                            <a:latin typeface="Cambria Math" panose="02040503050406030204" pitchFamily="18" charset="0"/>
                            <a:sym typeface="Arial"/>
                          </a:rPr>
                          <m:t>−</m:t>
                        </m:r>
                        <m:r>
                          <a:rPr lang="en-AU" sz="2000" b="0" i="1" dirty="0" smtClean="0">
                            <a:latin typeface="Cambria Math" panose="02040503050406030204" pitchFamily="18" charset="0"/>
                            <a:sym typeface="Arial"/>
                          </a:rPr>
                          <m:t>1</m:t>
                        </m:r>
                      </m:sup>
                    </m:sSup>
                  </m:oMath>
                </a14:m>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L2 Weight Decay (Regularisation) </a:t>
                </a:r>
                <a14:m>
                  <m:oMath xmlns:m="http://schemas.openxmlformats.org/officeDocument/2006/math">
                    <m:r>
                      <a:rPr lang="en-AU" sz="2000" i="1" dirty="0" smtClean="0">
                        <a:latin typeface="Cambria Math" panose="02040503050406030204" pitchFamily="18" charset="0"/>
                        <a:sym typeface="Arial"/>
                      </a:rPr>
                      <m:t>5</m:t>
                    </m:r>
                    <m:sSup>
                      <m:sSupPr>
                        <m:ctrlPr>
                          <a:rPr lang="en-AU" sz="2000" i="1" dirty="0" smtClean="0">
                            <a:latin typeface="Cambria Math" panose="02040503050406030204" pitchFamily="18" charset="0"/>
                            <a:sym typeface="Arial"/>
                          </a:rPr>
                        </m:ctrlPr>
                      </m:sSupPr>
                      <m:e>
                        <m:r>
                          <a:rPr lang="en-AU" sz="2000" b="0" i="1" dirty="0" smtClean="0">
                            <a:latin typeface="Cambria Math" panose="02040503050406030204" pitchFamily="18" charset="0"/>
                            <a:sym typeface="Arial"/>
                          </a:rPr>
                          <m:t>𝑒</m:t>
                        </m:r>
                      </m:e>
                      <m:sup>
                        <m:r>
                          <a:rPr lang="en-AU" sz="2000" b="0" i="1" dirty="0" smtClean="0">
                            <a:latin typeface="Cambria Math" panose="02040503050406030204" pitchFamily="18" charset="0"/>
                            <a:sym typeface="Arial"/>
                          </a:rPr>
                          <m:t>−4</m:t>
                        </m:r>
                      </m:sup>
                    </m:sSup>
                  </m:oMath>
                </a14:m>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Ensembled 7 CNNs and averaged</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Diagram appears ‘split’ as training had to occur on 2GPUs</a:t>
                </a: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Some good </a:t>
                </a:r>
                <a:r>
                  <a:rPr lang="en-AU" dirty="0">
                    <a:sym typeface="Arial"/>
                    <a:hlinkClick r:id="rId8"/>
                  </a:rPr>
                  <a:t>Slides</a:t>
                </a: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mc:Choice>
        <mc:Fallback xmlns="">
          <p:sp>
            <p:nvSpPr>
              <p:cNvPr id="8" name="Google Shape;354;p40">
                <a:extLst>
                  <a:ext uri="{FF2B5EF4-FFF2-40B4-BE49-F238E27FC236}">
                    <a16:creationId xmlns:a16="http://schemas.microsoft.com/office/drawing/2014/main" id="{07FF5335-A42E-E94B-BEE5-E1D4A1AD0929}"/>
                  </a:ext>
                </a:extLst>
              </p:cNvPr>
              <p:cNvSpPr txBox="1">
                <a:spLocks noRot="1" noChangeAspect="1" noMove="1" noResize="1" noEditPoints="1" noAdjustHandles="1" noChangeArrowheads="1" noChangeShapeType="1" noTextEdit="1"/>
              </p:cNvSpPr>
              <p:nvPr/>
            </p:nvSpPr>
            <p:spPr>
              <a:xfrm>
                <a:off x="349134" y="1844377"/>
                <a:ext cx="8128116" cy="2792051"/>
              </a:xfrm>
              <a:prstGeom prst="rect">
                <a:avLst/>
              </a:prstGeom>
              <a:blipFill>
                <a:blip r:embed="rId9"/>
                <a:stretch>
                  <a:fillRect t="-905" b="-5837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35233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err="1"/>
              <a:t>VGGNet</a:t>
            </a:r>
            <a:r>
              <a:rPr lang="en-AU" dirty="0"/>
              <a:t> (16 and 19)</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22D8FE84-1DE9-614D-BDA0-79DD3D77B4F9}"/>
              </a:ext>
            </a:extLst>
          </p:cNvPr>
          <p:cNvSpPr txBox="1">
            <a:spLocks/>
          </p:cNvSpPr>
          <p:nvPr/>
        </p:nvSpPr>
        <p:spPr>
          <a:xfrm>
            <a:off x="349135" y="1266862"/>
            <a:ext cx="4394432" cy="2929753"/>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VGG: </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3"/>
              </a:rPr>
              <a:t>Source</a:t>
            </a:r>
            <a:r>
              <a:rPr lang="en-AU" sz="2000" dirty="0">
                <a:sym typeface="Arial"/>
              </a:rPr>
              <a:t>) From the Visual Geometry Group at Oxford.</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Some notable features:</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Had more layers (19) but smaller filters (3*3 rather than 7*7 or larger) than </a:t>
            </a:r>
            <a:r>
              <a:rPr lang="en-AU" dirty="0" err="1">
                <a:sym typeface="Arial"/>
              </a:rPr>
              <a:t>AlexNet</a:t>
            </a:r>
            <a:endParaRPr lang="en-AU"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Before batch normalisation so difficult to train network this size (trained for weeks)</a:t>
            </a:r>
          </a:p>
          <a:p>
            <a:pPr marL="717750" lvl="3" indent="-285750">
              <a:lnSpc>
                <a:spcPct val="122222"/>
              </a:lnSpc>
              <a:spcAft>
                <a:spcPts val="0"/>
              </a:spcAft>
              <a:buClr>
                <a:schemeClr val="dk1"/>
              </a:buClr>
              <a:buSzPts val="1800"/>
              <a:buFont typeface="Arial" panose="020B0604020202020204" pitchFamily="34" charset="0"/>
              <a:buChar char="•"/>
            </a:pPr>
            <a:endParaRPr lang="en-AU" dirty="0">
              <a:sym typeface="Arial"/>
            </a:endParaRPr>
          </a:p>
        </p:txBody>
      </p:sp>
      <p:sp>
        <p:nvSpPr>
          <p:cNvPr id="3" name="TextBox 2">
            <a:extLst>
              <a:ext uri="{FF2B5EF4-FFF2-40B4-BE49-F238E27FC236}">
                <a16:creationId xmlns:a16="http://schemas.microsoft.com/office/drawing/2014/main" id="{9387DD88-D28A-7246-87F6-14E9F99ECC64}"/>
              </a:ext>
            </a:extLst>
          </p:cNvPr>
          <p:cNvSpPr txBox="1"/>
          <p:nvPr/>
        </p:nvSpPr>
        <p:spPr>
          <a:xfrm>
            <a:off x="6312969" y="4658190"/>
            <a:ext cx="965136" cy="369332"/>
          </a:xfrm>
          <a:prstGeom prst="rect">
            <a:avLst/>
          </a:prstGeom>
          <a:noFill/>
        </p:spPr>
        <p:txBody>
          <a:bodyPr wrap="none" rtlCol="0">
            <a:spAutoFit/>
          </a:bodyPr>
          <a:lstStyle/>
          <a:p>
            <a:r>
              <a:rPr lang="en-US" dirty="0"/>
              <a:t>(</a:t>
            </a:r>
            <a:r>
              <a:rPr lang="en-US" dirty="0">
                <a:hlinkClick r:id="rId4"/>
              </a:rPr>
              <a:t>Source</a:t>
            </a:r>
            <a:r>
              <a:rPr lang="en-US" dirty="0"/>
              <a:t>)</a:t>
            </a:r>
          </a:p>
        </p:txBody>
      </p:sp>
      <p:pic>
        <p:nvPicPr>
          <p:cNvPr id="8" name="Picture 7">
            <a:extLst>
              <a:ext uri="{FF2B5EF4-FFF2-40B4-BE49-F238E27FC236}">
                <a16:creationId xmlns:a16="http://schemas.microsoft.com/office/drawing/2014/main" id="{D42B2635-5A5B-4D46-8BE0-3BCAFF97D3DA}"/>
              </a:ext>
            </a:extLst>
          </p:cNvPr>
          <p:cNvPicPr>
            <a:picLocks noChangeAspect="1"/>
          </p:cNvPicPr>
          <p:nvPr/>
        </p:nvPicPr>
        <p:blipFill>
          <a:blip r:embed="rId5"/>
          <a:stretch>
            <a:fillRect/>
          </a:stretch>
        </p:blipFill>
        <p:spPr>
          <a:xfrm>
            <a:off x="4964947" y="1864190"/>
            <a:ext cx="4051300" cy="2794000"/>
          </a:xfrm>
          <a:prstGeom prst="rect">
            <a:avLst/>
          </a:prstGeom>
        </p:spPr>
      </p:pic>
    </p:spTree>
    <p:extLst>
      <p:ext uri="{BB962C8B-B14F-4D97-AF65-F5344CB8AC3E}">
        <p14:creationId xmlns:p14="http://schemas.microsoft.com/office/powerpoint/2010/main" val="221460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605201"/>
            <a:ext cx="7810500" cy="410369"/>
          </a:xfrm>
        </p:spPr>
        <p:txBody>
          <a:bodyPr/>
          <a:lstStyle/>
          <a:p>
            <a:r>
              <a:rPr lang="en-AU" dirty="0" err="1"/>
              <a:t>GoogleNet</a:t>
            </a:r>
            <a:r>
              <a:rPr lang="en-AU" dirty="0"/>
              <a:t> (‘Inception’)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C8499BA-E764-EE48-A678-42B3F15D1A4B}"/>
              </a:ext>
            </a:extLst>
          </p:cNvPr>
          <p:cNvSpPr txBox="1">
            <a:spLocks/>
          </p:cNvSpPr>
          <p:nvPr/>
        </p:nvSpPr>
        <p:spPr>
          <a:xfrm>
            <a:off x="266699" y="1237986"/>
            <a:ext cx="4700364" cy="2929753"/>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3"/>
              </a:rPr>
              <a:t>Source</a:t>
            </a:r>
            <a:r>
              <a:rPr lang="en-AU" sz="2000" dirty="0">
                <a:sym typeface="Arial"/>
              </a:rPr>
              <a:t>) From….Google</a:t>
            </a: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Also 19 layers but some more computational efficiency. (More in later versions)</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Introduced the ‘</a:t>
            </a:r>
            <a:r>
              <a:rPr lang="en-AU" b="1" dirty="0">
                <a:sym typeface="Arial"/>
              </a:rPr>
              <a:t>Inception Module</a:t>
            </a:r>
            <a:r>
              <a:rPr lang="en-AU" dirty="0">
                <a:sym typeface="Arial"/>
              </a:rPr>
              <a:t>’</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Work on getting good </a:t>
            </a:r>
            <a:r>
              <a:rPr lang="en-AU" b="1" dirty="0">
                <a:solidFill>
                  <a:srgbClr val="7030A0"/>
                </a:solidFill>
                <a:sym typeface="Arial"/>
              </a:rPr>
              <a:t>local structure </a:t>
            </a:r>
            <a:r>
              <a:rPr lang="en-AU" dirty="0">
                <a:sym typeface="Arial"/>
              </a:rPr>
              <a:t>using ‘a network within a network’</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In practice:</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Apply several convolutions with different receptive field sizes </a:t>
            </a:r>
            <a:r>
              <a:rPr lang="en-AU" b="1" dirty="0">
                <a:solidFill>
                  <a:srgbClr val="7030A0"/>
                </a:solidFill>
                <a:sym typeface="Arial"/>
              </a:rPr>
              <a:t>in parallel</a:t>
            </a:r>
            <a:r>
              <a:rPr lang="en-AU" dirty="0">
                <a:solidFill>
                  <a:srgbClr val="7030A0"/>
                </a:solidFill>
                <a:sym typeface="Arial"/>
              </a:rPr>
              <a:t> </a:t>
            </a:r>
            <a:r>
              <a:rPr lang="en-AU" dirty="0">
                <a:sym typeface="Arial"/>
              </a:rPr>
              <a:t>and </a:t>
            </a:r>
            <a:r>
              <a:rPr lang="en-AU" b="1" dirty="0">
                <a:solidFill>
                  <a:srgbClr val="7030A0"/>
                </a:solidFill>
                <a:sym typeface="Arial"/>
              </a:rPr>
              <a:t>concatenate depth-wise </a:t>
            </a:r>
            <a:r>
              <a:rPr lang="en-AU" dirty="0">
                <a:sym typeface="Arial"/>
              </a:rPr>
              <a:t>(using some padding to help)</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dirty="0">
              <a:sym typeface="Arial"/>
            </a:endParaRPr>
          </a:p>
        </p:txBody>
      </p:sp>
      <p:pic>
        <p:nvPicPr>
          <p:cNvPr id="3" name="Picture 2">
            <a:extLst>
              <a:ext uri="{FF2B5EF4-FFF2-40B4-BE49-F238E27FC236}">
                <a16:creationId xmlns:a16="http://schemas.microsoft.com/office/drawing/2014/main" id="{90600731-6A6B-C848-9E3F-5527EA757A96}"/>
              </a:ext>
            </a:extLst>
          </p:cNvPr>
          <p:cNvPicPr>
            <a:picLocks noChangeAspect="1"/>
          </p:cNvPicPr>
          <p:nvPr/>
        </p:nvPicPr>
        <p:blipFill>
          <a:blip r:embed="rId4"/>
          <a:stretch>
            <a:fillRect/>
          </a:stretch>
        </p:blipFill>
        <p:spPr>
          <a:xfrm>
            <a:off x="4967063" y="1015570"/>
            <a:ext cx="4044991" cy="4494434"/>
          </a:xfrm>
          <a:prstGeom prst="rect">
            <a:avLst/>
          </a:prstGeom>
        </p:spPr>
      </p:pic>
    </p:spTree>
    <p:extLst>
      <p:ext uri="{BB962C8B-B14F-4D97-AF65-F5344CB8AC3E}">
        <p14:creationId xmlns:p14="http://schemas.microsoft.com/office/powerpoint/2010/main" val="233316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605201"/>
            <a:ext cx="7810500" cy="410369"/>
          </a:xfrm>
        </p:spPr>
        <p:txBody>
          <a:bodyPr/>
          <a:lstStyle/>
          <a:p>
            <a:r>
              <a:rPr lang="en-AU" dirty="0" err="1"/>
              <a:t>GoogleNet</a:t>
            </a:r>
            <a:r>
              <a:rPr lang="en-AU" dirty="0"/>
              <a:t> (‘Inception’)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C8499BA-E764-EE48-A678-42B3F15D1A4B}"/>
              </a:ext>
            </a:extLst>
          </p:cNvPr>
          <p:cNvSpPr txBox="1">
            <a:spLocks/>
          </p:cNvSpPr>
          <p:nvPr/>
        </p:nvSpPr>
        <p:spPr>
          <a:xfrm>
            <a:off x="426137" y="1964123"/>
            <a:ext cx="4406172" cy="2929753"/>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b="1" dirty="0">
                <a:solidFill>
                  <a:srgbClr val="FF0000"/>
                </a:solidFill>
                <a:sym typeface="Arial"/>
              </a:rPr>
              <a:t>Problem</a:t>
            </a:r>
            <a:r>
              <a:rPr lang="en-AU" dirty="0">
                <a:sym typeface="Arial"/>
              </a:rPr>
              <a:t>: </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Huge computational complexity</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b="1" dirty="0">
                <a:solidFill>
                  <a:srgbClr val="00B050"/>
                </a:solidFill>
                <a:sym typeface="Arial"/>
              </a:rPr>
              <a:t>Solution</a:t>
            </a:r>
            <a:r>
              <a:rPr lang="en-AU" dirty="0">
                <a:sym typeface="Arial"/>
              </a:rPr>
              <a:t>: </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Use 1*1 convolutions to bottleneck the layers.</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(Layer-to-1*1 plus 1*1 to 5*5) is </a:t>
            </a:r>
            <a:r>
              <a:rPr lang="en-AU" b="1" dirty="0">
                <a:solidFill>
                  <a:srgbClr val="00B050"/>
                </a:solidFill>
                <a:sym typeface="Arial"/>
              </a:rPr>
              <a:t>cheaper</a:t>
            </a:r>
            <a:r>
              <a:rPr lang="en-AU" dirty="0">
                <a:sym typeface="Arial"/>
              </a:rPr>
              <a:t> than direct layer-to-5*5</a:t>
            </a:r>
            <a:br>
              <a:rPr lang="en-AU" dirty="0">
                <a:sym typeface="Arial"/>
              </a:rPr>
            </a:b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dirty="0">
              <a:sym typeface="Arial"/>
            </a:endParaRPr>
          </a:p>
        </p:txBody>
      </p:sp>
      <p:pic>
        <p:nvPicPr>
          <p:cNvPr id="3" name="Picture 2">
            <a:extLst>
              <a:ext uri="{FF2B5EF4-FFF2-40B4-BE49-F238E27FC236}">
                <a16:creationId xmlns:a16="http://schemas.microsoft.com/office/drawing/2014/main" id="{90600731-6A6B-C848-9E3F-5527EA757A96}"/>
              </a:ext>
            </a:extLst>
          </p:cNvPr>
          <p:cNvPicPr>
            <a:picLocks noChangeAspect="1"/>
          </p:cNvPicPr>
          <p:nvPr/>
        </p:nvPicPr>
        <p:blipFill>
          <a:blip r:embed="rId3"/>
          <a:stretch>
            <a:fillRect/>
          </a:stretch>
        </p:blipFill>
        <p:spPr>
          <a:xfrm>
            <a:off x="4832309" y="1181782"/>
            <a:ext cx="4044991" cy="4494434"/>
          </a:xfrm>
          <a:prstGeom prst="rect">
            <a:avLst/>
          </a:prstGeom>
        </p:spPr>
      </p:pic>
    </p:spTree>
    <p:extLst>
      <p:ext uri="{BB962C8B-B14F-4D97-AF65-F5344CB8AC3E}">
        <p14:creationId xmlns:p14="http://schemas.microsoft.com/office/powerpoint/2010/main" val="59305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Back to this….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6" name="Picture 5">
            <a:extLst>
              <a:ext uri="{FF2B5EF4-FFF2-40B4-BE49-F238E27FC236}">
                <a16:creationId xmlns:a16="http://schemas.microsoft.com/office/drawing/2014/main" id="{9D7BC792-B444-B449-88CC-E5621D51B596}"/>
              </a:ext>
            </a:extLst>
          </p:cNvPr>
          <p:cNvPicPr>
            <a:picLocks noChangeAspect="1"/>
          </p:cNvPicPr>
          <p:nvPr/>
        </p:nvPicPr>
        <p:blipFill>
          <a:blip r:embed="rId3"/>
          <a:stretch>
            <a:fillRect/>
          </a:stretch>
        </p:blipFill>
        <p:spPr>
          <a:xfrm>
            <a:off x="0" y="1205869"/>
            <a:ext cx="9144000" cy="2049274"/>
          </a:xfrm>
          <a:prstGeom prst="rect">
            <a:avLst/>
          </a:prstGeom>
        </p:spPr>
      </p:pic>
      <p:sp>
        <p:nvSpPr>
          <p:cNvPr id="3" name="Oval 2">
            <a:extLst>
              <a:ext uri="{FF2B5EF4-FFF2-40B4-BE49-F238E27FC236}">
                <a16:creationId xmlns:a16="http://schemas.microsoft.com/office/drawing/2014/main" id="{5626CF69-5065-2442-9CBA-B73B25D31AD6}"/>
              </a:ext>
            </a:extLst>
          </p:cNvPr>
          <p:cNvSpPr/>
          <p:nvPr/>
        </p:nvSpPr>
        <p:spPr>
          <a:xfrm>
            <a:off x="0" y="1925053"/>
            <a:ext cx="1607419" cy="885524"/>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C752896-8914-9E4D-A905-F76DAC3AF3D5}"/>
              </a:ext>
            </a:extLst>
          </p:cNvPr>
          <p:cNvCxnSpPr>
            <a:cxnSpLocks/>
          </p:cNvCxnSpPr>
          <p:nvPr/>
        </p:nvCxnSpPr>
        <p:spPr>
          <a:xfrm flipH="1" flipV="1">
            <a:off x="1039529" y="2897204"/>
            <a:ext cx="115502" cy="1270535"/>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Google Shape;354;p40">
            <a:extLst>
              <a:ext uri="{FF2B5EF4-FFF2-40B4-BE49-F238E27FC236}">
                <a16:creationId xmlns:a16="http://schemas.microsoft.com/office/drawing/2014/main" id="{ABFBB715-22A1-A64D-AA5A-D40BC5C21E2B}"/>
              </a:ext>
            </a:extLst>
          </p:cNvPr>
          <p:cNvSpPr txBox="1">
            <a:spLocks/>
          </p:cNvSpPr>
          <p:nvPr/>
        </p:nvSpPr>
        <p:spPr>
          <a:xfrm>
            <a:off x="178869" y="4338259"/>
            <a:ext cx="2087078" cy="441068"/>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t>‘Vanilla’ CNN</a:t>
            </a:r>
          </a:p>
        </p:txBody>
      </p:sp>
      <p:sp>
        <p:nvSpPr>
          <p:cNvPr id="10" name="Oval 9">
            <a:extLst>
              <a:ext uri="{FF2B5EF4-FFF2-40B4-BE49-F238E27FC236}">
                <a16:creationId xmlns:a16="http://schemas.microsoft.com/office/drawing/2014/main" id="{6E669316-7ADD-1847-887C-7F603FF81BC7}"/>
              </a:ext>
            </a:extLst>
          </p:cNvPr>
          <p:cNvSpPr/>
          <p:nvPr/>
        </p:nvSpPr>
        <p:spPr>
          <a:xfrm>
            <a:off x="1573330" y="1186619"/>
            <a:ext cx="6787415" cy="2236375"/>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DA54376-1FDC-3E43-8215-925CE288BA51}"/>
              </a:ext>
            </a:extLst>
          </p:cNvPr>
          <p:cNvCxnSpPr>
            <a:cxnSpLocks/>
          </p:cNvCxnSpPr>
          <p:nvPr/>
        </p:nvCxnSpPr>
        <p:spPr>
          <a:xfrm flipH="1" flipV="1">
            <a:off x="3598646" y="3435007"/>
            <a:ext cx="115502" cy="1270535"/>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 name="Google Shape;354;p40">
            <a:extLst>
              <a:ext uri="{FF2B5EF4-FFF2-40B4-BE49-F238E27FC236}">
                <a16:creationId xmlns:a16="http://schemas.microsoft.com/office/drawing/2014/main" id="{53D5805C-8768-264C-8B4F-02E639508FE8}"/>
              </a:ext>
            </a:extLst>
          </p:cNvPr>
          <p:cNvSpPr txBox="1">
            <a:spLocks/>
          </p:cNvSpPr>
          <p:nvPr/>
        </p:nvSpPr>
        <p:spPr>
          <a:xfrm>
            <a:off x="2612857" y="4790439"/>
            <a:ext cx="2228649" cy="441068"/>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t>Inception Modules</a:t>
            </a:r>
          </a:p>
        </p:txBody>
      </p:sp>
      <p:sp>
        <p:nvSpPr>
          <p:cNvPr id="15" name="Oval 14">
            <a:extLst>
              <a:ext uri="{FF2B5EF4-FFF2-40B4-BE49-F238E27FC236}">
                <a16:creationId xmlns:a16="http://schemas.microsoft.com/office/drawing/2014/main" id="{C9CA5618-C4F5-BA4C-949F-2FBE68E26DF4}"/>
              </a:ext>
            </a:extLst>
          </p:cNvPr>
          <p:cNvSpPr/>
          <p:nvPr/>
        </p:nvSpPr>
        <p:spPr>
          <a:xfrm>
            <a:off x="8039904" y="1416335"/>
            <a:ext cx="1027094" cy="533811"/>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C4F75FB-1274-1640-B413-9A4CB882B312}"/>
              </a:ext>
            </a:extLst>
          </p:cNvPr>
          <p:cNvCxnSpPr>
            <a:cxnSpLocks/>
          </p:cNvCxnSpPr>
          <p:nvPr/>
        </p:nvCxnSpPr>
        <p:spPr>
          <a:xfrm flipV="1">
            <a:off x="8477250" y="2142836"/>
            <a:ext cx="101869" cy="1112307"/>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Google Shape;354;p40">
            <a:extLst>
              <a:ext uri="{FF2B5EF4-FFF2-40B4-BE49-F238E27FC236}">
                <a16:creationId xmlns:a16="http://schemas.microsoft.com/office/drawing/2014/main" id="{0940616F-B947-3F4A-B4B7-D085DF0ECF9C}"/>
              </a:ext>
            </a:extLst>
          </p:cNvPr>
          <p:cNvSpPr txBox="1">
            <a:spLocks/>
          </p:cNvSpPr>
          <p:nvPr/>
        </p:nvSpPr>
        <p:spPr>
          <a:xfrm>
            <a:off x="6838348" y="3292456"/>
            <a:ext cx="2228649" cy="586836"/>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t>Classification (</a:t>
            </a:r>
            <a:r>
              <a:rPr lang="en-US" sz="2000" dirty="0" err="1"/>
              <a:t>Softmax</a:t>
            </a:r>
            <a:r>
              <a:rPr lang="en-US" sz="2000" dirty="0"/>
              <a:t>) layer</a:t>
            </a:r>
          </a:p>
        </p:txBody>
      </p:sp>
      <p:sp>
        <p:nvSpPr>
          <p:cNvPr id="18" name="Oval 17">
            <a:extLst>
              <a:ext uri="{FF2B5EF4-FFF2-40B4-BE49-F238E27FC236}">
                <a16:creationId xmlns:a16="http://schemas.microsoft.com/office/drawing/2014/main" id="{EC0E036E-25AF-2144-A0EE-2B6A60582EB8}"/>
              </a:ext>
            </a:extLst>
          </p:cNvPr>
          <p:cNvSpPr/>
          <p:nvPr/>
        </p:nvSpPr>
        <p:spPr>
          <a:xfrm>
            <a:off x="3864341" y="2686244"/>
            <a:ext cx="1903598" cy="593337"/>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881EFC80-8D05-0A41-81DF-6EEE114A03A6}"/>
              </a:ext>
            </a:extLst>
          </p:cNvPr>
          <p:cNvCxnSpPr>
            <a:cxnSpLocks/>
          </p:cNvCxnSpPr>
          <p:nvPr/>
        </p:nvCxnSpPr>
        <p:spPr>
          <a:xfrm flipH="1" flipV="1">
            <a:off x="5282669" y="3329287"/>
            <a:ext cx="291512" cy="742199"/>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8EA58C3-7899-2B48-84CA-743A202BE4E5}"/>
              </a:ext>
            </a:extLst>
          </p:cNvPr>
          <p:cNvSpPr/>
          <p:nvPr/>
        </p:nvSpPr>
        <p:spPr>
          <a:xfrm>
            <a:off x="5767939" y="2389575"/>
            <a:ext cx="1903598" cy="593337"/>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8865D1D7-524B-CC4F-AEA9-28F3F1709E82}"/>
              </a:ext>
            </a:extLst>
          </p:cNvPr>
          <p:cNvCxnSpPr>
            <a:cxnSpLocks/>
          </p:cNvCxnSpPr>
          <p:nvPr/>
        </p:nvCxnSpPr>
        <p:spPr>
          <a:xfrm flipV="1">
            <a:off x="5884444" y="3125265"/>
            <a:ext cx="509141" cy="946221"/>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5" name="Google Shape;354;p40">
            <a:extLst>
              <a:ext uri="{FF2B5EF4-FFF2-40B4-BE49-F238E27FC236}">
                <a16:creationId xmlns:a16="http://schemas.microsoft.com/office/drawing/2014/main" id="{CAAED95A-ADE7-4E49-AC82-A9FFB2D9F9DC}"/>
              </a:ext>
            </a:extLst>
          </p:cNvPr>
          <p:cNvSpPr txBox="1">
            <a:spLocks/>
          </p:cNvSpPr>
          <p:nvPr/>
        </p:nvSpPr>
        <p:spPr>
          <a:xfrm>
            <a:off x="5469758" y="4209409"/>
            <a:ext cx="3109361" cy="622318"/>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err="1"/>
              <a:t>Auxilliary</a:t>
            </a:r>
            <a:r>
              <a:rPr lang="en-US" sz="2000" dirty="0"/>
              <a:t> classification outputs</a:t>
            </a:r>
          </a:p>
        </p:txBody>
      </p:sp>
      <p:sp>
        <p:nvSpPr>
          <p:cNvPr id="26" name="Google Shape;354;p40">
            <a:extLst>
              <a:ext uri="{FF2B5EF4-FFF2-40B4-BE49-F238E27FC236}">
                <a16:creationId xmlns:a16="http://schemas.microsoft.com/office/drawing/2014/main" id="{D0C0088F-5692-6649-844E-A7C85F7FA588}"/>
              </a:ext>
            </a:extLst>
          </p:cNvPr>
          <p:cNvSpPr txBox="1">
            <a:spLocks/>
          </p:cNvSpPr>
          <p:nvPr/>
        </p:nvSpPr>
        <p:spPr>
          <a:xfrm>
            <a:off x="5200449" y="4926011"/>
            <a:ext cx="3676851" cy="1355664"/>
          </a:xfrm>
          <a:prstGeom prst="rect">
            <a:avLst/>
          </a:prstGeom>
          <a:solidFill>
            <a:schemeClr val="bg2">
              <a:lumMod val="20000"/>
              <a:lumOff val="80000"/>
            </a:schemeClr>
          </a:solid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indent="0">
              <a:lnSpc>
                <a:spcPct val="122222"/>
              </a:lnSpc>
              <a:spcAft>
                <a:spcPts val="0"/>
              </a:spcAft>
              <a:buClr>
                <a:schemeClr val="dk1"/>
              </a:buClr>
              <a:buSzPts val="1800"/>
              <a:buNone/>
            </a:pPr>
            <a:r>
              <a:rPr lang="en-AU" sz="1600" dirty="0">
                <a:sym typeface="Arial"/>
              </a:rPr>
              <a:t>A mini-network (</a:t>
            </a:r>
            <a:r>
              <a:rPr lang="en-AU" sz="1600" dirty="0" err="1">
                <a:sym typeface="Arial"/>
              </a:rPr>
              <a:t>softmax</a:t>
            </a:r>
            <a:r>
              <a:rPr lang="en-AU" sz="1600" dirty="0">
                <a:sym typeface="Arial"/>
              </a:rPr>
              <a:t> and all) to inject gradient into initial layers of the network. Due to lack of batch-norm, this was used to ensure deeper networks would work.</a:t>
            </a:r>
          </a:p>
        </p:txBody>
      </p:sp>
    </p:spTree>
    <p:extLst>
      <p:ext uri="{BB962C8B-B14F-4D97-AF65-F5344CB8AC3E}">
        <p14:creationId xmlns:p14="http://schemas.microsoft.com/office/powerpoint/2010/main" val="322437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err="1"/>
              <a:t>ResNet</a:t>
            </a:r>
            <a:r>
              <a:rPr lang="en-AU" dirty="0"/>
              <a:t> &amp; </a:t>
            </a:r>
            <a:r>
              <a:rPr lang="en-AU" dirty="0" err="1"/>
              <a:t>ResNExt</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402EF906-E54B-E34E-B942-E2EC2959C103}"/>
              </a:ext>
            </a:extLst>
          </p:cNvPr>
          <p:cNvSpPr txBox="1">
            <a:spLocks/>
          </p:cNvSpPr>
          <p:nvPr/>
        </p:nvSpPr>
        <p:spPr>
          <a:xfrm>
            <a:off x="266699" y="1237986"/>
            <a:ext cx="6817496" cy="1649593"/>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3"/>
              </a:rPr>
              <a:t>Source</a:t>
            </a:r>
            <a:r>
              <a:rPr lang="en-AU" sz="2000" dirty="0">
                <a:sym typeface="Arial"/>
              </a:rPr>
              <a:t>) From Microsoft</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Recall: </a:t>
            </a:r>
            <a:r>
              <a:rPr lang="en-AU" dirty="0" err="1">
                <a:sym typeface="Arial"/>
              </a:rPr>
              <a:t>Alexnet</a:t>
            </a:r>
            <a:r>
              <a:rPr lang="en-AU" dirty="0">
                <a:sym typeface="Arial"/>
              </a:rPr>
              <a:t> was 7, VGG/Google was 19-22 layers.</a:t>
            </a:r>
            <a:br>
              <a:rPr lang="en-AU" dirty="0">
                <a:sym typeface="Arial"/>
              </a:rPr>
            </a:br>
            <a:r>
              <a:rPr lang="en-AU" dirty="0">
                <a:sym typeface="Arial"/>
              </a:rPr>
              <a:t> </a:t>
            </a: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Vanishing gradient is stalling progress.</a:t>
            </a:r>
          </a:p>
        </p:txBody>
      </p:sp>
      <p:pic>
        <p:nvPicPr>
          <p:cNvPr id="3" name="Picture 2">
            <a:extLst>
              <a:ext uri="{FF2B5EF4-FFF2-40B4-BE49-F238E27FC236}">
                <a16:creationId xmlns:a16="http://schemas.microsoft.com/office/drawing/2014/main" id="{D7253BFA-B149-EB4A-9CFD-4BF2D65AF415}"/>
              </a:ext>
            </a:extLst>
          </p:cNvPr>
          <p:cNvPicPr>
            <a:picLocks noChangeAspect="1"/>
          </p:cNvPicPr>
          <p:nvPr/>
        </p:nvPicPr>
        <p:blipFill>
          <a:blip r:embed="rId4"/>
          <a:stretch>
            <a:fillRect/>
          </a:stretch>
        </p:blipFill>
        <p:spPr>
          <a:xfrm>
            <a:off x="1685457" y="3216294"/>
            <a:ext cx="5526038" cy="2919097"/>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3C347240-1DF3-B746-88E2-7FC07B675BF6}"/>
                  </a:ext>
                </a:extLst>
              </p14:cNvPr>
              <p14:cNvContentPartPr/>
              <p14:nvPr/>
            </p14:nvContentPartPr>
            <p14:xfrm>
              <a:off x="5315931" y="5417204"/>
              <a:ext cx="1403280" cy="46080"/>
            </p14:xfrm>
          </p:contentPart>
        </mc:Choice>
        <mc:Fallback xmlns="">
          <p:pic>
            <p:nvPicPr>
              <p:cNvPr id="10" name="Ink 9">
                <a:extLst>
                  <a:ext uri="{FF2B5EF4-FFF2-40B4-BE49-F238E27FC236}">
                    <a16:creationId xmlns:a16="http://schemas.microsoft.com/office/drawing/2014/main" id="{3C347240-1DF3-B746-88E2-7FC07B675BF6}"/>
                  </a:ext>
                </a:extLst>
              </p:cNvPr>
              <p:cNvPicPr/>
              <p:nvPr/>
            </p:nvPicPr>
            <p:blipFill>
              <a:blip r:embed="rId6"/>
              <a:stretch>
                <a:fillRect/>
              </a:stretch>
            </p:blipFill>
            <p:spPr>
              <a:xfrm>
                <a:off x="5280291" y="5345204"/>
                <a:ext cx="14749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284F1577-057B-8E40-9938-6CD560E4CBB9}"/>
                  </a:ext>
                </a:extLst>
              </p14:cNvPr>
              <p14:cNvContentPartPr/>
              <p14:nvPr/>
            </p14:nvContentPartPr>
            <p14:xfrm>
              <a:off x="2080251" y="5624204"/>
              <a:ext cx="3093480" cy="51840"/>
            </p14:xfrm>
          </p:contentPart>
        </mc:Choice>
        <mc:Fallback xmlns="">
          <p:pic>
            <p:nvPicPr>
              <p:cNvPr id="11" name="Ink 10">
                <a:extLst>
                  <a:ext uri="{FF2B5EF4-FFF2-40B4-BE49-F238E27FC236}">
                    <a16:creationId xmlns:a16="http://schemas.microsoft.com/office/drawing/2014/main" id="{284F1577-057B-8E40-9938-6CD560E4CBB9}"/>
                  </a:ext>
                </a:extLst>
              </p:cNvPr>
              <p:cNvPicPr/>
              <p:nvPr/>
            </p:nvPicPr>
            <p:blipFill>
              <a:blip r:embed="rId8"/>
              <a:stretch>
                <a:fillRect/>
              </a:stretch>
            </p:blipFill>
            <p:spPr>
              <a:xfrm>
                <a:off x="2044611" y="5552564"/>
                <a:ext cx="3165120" cy="195480"/>
              </a:xfrm>
              <a:prstGeom prst="rect">
                <a:avLst/>
              </a:prstGeom>
            </p:spPr>
          </p:pic>
        </mc:Fallback>
      </mc:AlternateContent>
    </p:spTree>
    <p:extLst>
      <p:ext uri="{BB962C8B-B14F-4D97-AF65-F5344CB8AC3E}">
        <p14:creationId xmlns:p14="http://schemas.microsoft.com/office/powerpoint/2010/main" val="222314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err="1"/>
              <a:t>ResNeT</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402EF906-E54B-E34E-B942-E2EC2959C103}"/>
              </a:ext>
            </a:extLst>
          </p:cNvPr>
          <p:cNvSpPr txBox="1">
            <a:spLocks/>
          </p:cNvSpPr>
          <p:nvPr/>
        </p:nvSpPr>
        <p:spPr>
          <a:xfrm>
            <a:off x="170447" y="1594121"/>
            <a:ext cx="4401553" cy="1649593"/>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err="1">
                <a:sym typeface="Arial"/>
              </a:rPr>
              <a:t>ResNet</a:t>
            </a:r>
            <a:r>
              <a:rPr lang="en-AU" sz="2000" dirty="0">
                <a:sym typeface="Arial"/>
              </a:rPr>
              <a:t> (Deep residual learning network) was </a:t>
            </a:r>
            <a:r>
              <a:rPr lang="en-AU" sz="2000" b="1" dirty="0">
                <a:solidFill>
                  <a:srgbClr val="7030A0"/>
                </a:solidFill>
                <a:sym typeface="Arial"/>
              </a:rPr>
              <a:t>156 layers </a:t>
            </a:r>
            <a:r>
              <a:rPr lang="en-AU" sz="2000" dirty="0">
                <a:sym typeface="Arial"/>
              </a:rPr>
              <a:t>– how??</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Introducing the </a:t>
            </a:r>
            <a:r>
              <a:rPr lang="en-AU" b="1" dirty="0">
                <a:solidFill>
                  <a:srgbClr val="7030A0"/>
                </a:solidFill>
                <a:sym typeface="Arial"/>
              </a:rPr>
              <a:t>residual learning block</a:t>
            </a:r>
            <a:r>
              <a:rPr lang="en-AU" dirty="0">
                <a:solidFill>
                  <a:srgbClr val="7030A0"/>
                </a:solidFill>
                <a:sym typeface="Arial"/>
              </a:rPr>
              <a:t> </a:t>
            </a:r>
            <a:endParaRPr lang="en-AU" b="1" dirty="0">
              <a:solidFill>
                <a:srgbClr val="7030A0"/>
              </a:solidFill>
              <a:sym typeface="Arial"/>
            </a:endParaRPr>
          </a:p>
        </p:txBody>
      </p:sp>
      <p:pic>
        <p:nvPicPr>
          <p:cNvPr id="7" name="Picture 6">
            <a:extLst>
              <a:ext uri="{FF2B5EF4-FFF2-40B4-BE49-F238E27FC236}">
                <a16:creationId xmlns:a16="http://schemas.microsoft.com/office/drawing/2014/main" id="{9870C960-5E1D-534E-A989-882EA1D9E4A1}"/>
              </a:ext>
            </a:extLst>
          </p:cNvPr>
          <p:cNvPicPr>
            <a:picLocks noChangeAspect="1"/>
          </p:cNvPicPr>
          <p:nvPr/>
        </p:nvPicPr>
        <p:blipFill>
          <a:blip r:embed="rId3"/>
          <a:stretch>
            <a:fillRect/>
          </a:stretch>
        </p:blipFill>
        <p:spPr>
          <a:xfrm>
            <a:off x="4462592" y="1128664"/>
            <a:ext cx="4510961" cy="2580506"/>
          </a:xfrm>
          <a:prstGeom prst="rect">
            <a:avLst/>
          </a:prstGeom>
        </p:spPr>
      </p:pic>
      <p:sp>
        <p:nvSpPr>
          <p:cNvPr id="12" name="Google Shape;354;p40">
            <a:extLst>
              <a:ext uri="{FF2B5EF4-FFF2-40B4-BE49-F238E27FC236}">
                <a16:creationId xmlns:a16="http://schemas.microsoft.com/office/drawing/2014/main" id="{2260B791-AB7A-074B-B8E1-947610F2F6C2}"/>
              </a:ext>
            </a:extLst>
          </p:cNvPr>
          <p:cNvSpPr txBox="1">
            <a:spLocks/>
          </p:cNvSpPr>
          <p:nvPr/>
        </p:nvSpPr>
        <p:spPr>
          <a:xfrm>
            <a:off x="170447" y="3709170"/>
            <a:ext cx="8396037" cy="1649593"/>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In essence it allows for a ‘skip connection’ around layers of the network (that have the same size). </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A deeper network shouldn’t produce higher error than a shallower unless it is being forced to learn things it doesn’t want to.</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So the network can </a:t>
            </a:r>
            <a:r>
              <a:rPr lang="en-AU" sz="2000" b="1" dirty="0">
                <a:solidFill>
                  <a:srgbClr val="7030A0"/>
                </a:solidFill>
                <a:sym typeface="Arial"/>
              </a:rPr>
              <a:t>decide not to use layers</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Assists gradient flow (‘Gradient Highways’ - </a:t>
            </a:r>
            <a:r>
              <a:rPr lang="en-AU" sz="2000" dirty="0">
                <a:sym typeface="Arial"/>
                <a:hlinkClick r:id="rId4"/>
              </a:rPr>
              <a:t>Source</a:t>
            </a:r>
            <a:r>
              <a:rPr lang="en-AU" sz="2000" dirty="0">
                <a:sym typeface="Arial"/>
              </a:rPr>
              <a:t>)</a:t>
            </a:r>
          </a:p>
        </p:txBody>
      </p:sp>
    </p:spTree>
    <p:extLst>
      <p:ext uri="{BB962C8B-B14F-4D97-AF65-F5344CB8AC3E}">
        <p14:creationId xmlns:p14="http://schemas.microsoft.com/office/powerpoint/2010/main" val="153103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err="1"/>
              <a:t>ResNExt</a:t>
            </a:r>
            <a:r>
              <a:rPr lang="en-AU" dirty="0"/>
              <a:t> &amp; </a:t>
            </a:r>
            <a:r>
              <a:rPr lang="en-AU" dirty="0" err="1"/>
              <a:t>Densenet</a:t>
            </a:r>
            <a:endParaRPr lang="en-AU" dirty="0"/>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402EF906-E54B-E34E-B942-E2EC2959C103}"/>
              </a:ext>
            </a:extLst>
          </p:cNvPr>
          <p:cNvSpPr txBox="1">
            <a:spLocks/>
          </p:cNvSpPr>
          <p:nvPr/>
        </p:nvSpPr>
        <p:spPr>
          <a:xfrm>
            <a:off x="170447" y="1536370"/>
            <a:ext cx="4401553" cy="1649593"/>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err="1">
                <a:sym typeface="Arial"/>
              </a:rPr>
              <a:t>ResNext</a:t>
            </a:r>
            <a:r>
              <a:rPr lang="en-AU" sz="2000" dirty="0">
                <a:sym typeface="Arial"/>
              </a:rPr>
              <a:t> (</a:t>
            </a:r>
            <a:r>
              <a:rPr lang="en-AU" sz="2000" dirty="0">
                <a:sym typeface="Arial"/>
                <a:hlinkClick r:id="rId3"/>
              </a:rPr>
              <a:t>source</a:t>
            </a:r>
            <a:r>
              <a:rPr lang="en-AU" sz="2000" dirty="0">
                <a:sym typeface="Arial"/>
              </a:rPr>
              <a:t>) took inspiration from Inception (</a:t>
            </a:r>
            <a:r>
              <a:rPr lang="en-AU" sz="2000" i="1" dirty="0">
                <a:sym typeface="Arial"/>
              </a:rPr>
              <a:t>split-transform-merge</a:t>
            </a:r>
            <a:r>
              <a:rPr lang="en-AU" sz="2000" dirty="0">
                <a:sym typeface="Arial"/>
              </a:rPr>
              <a:t>) and </a:t>
            </a:r>
            <a:r>
              <a:rPr lang="en-AU" sz="2000" dirty="0" err="1">
                <a:sym typeface="Arial"/>
              </a:rPr>
              <a:t>ResNet</a:t>
            </a:r>
            <a:r>
              <a:rPr lang="en-AU" sz="2000" dirty="0">
                <a:sym typeface="Arial"/>
              </a:rPr>
              <a:t> together.</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Defined ‘cardinality’ which is the number of different paths offered to the network.</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dirty="0" err="1">
                <a:sym typeface="Arial"/>
              </a:rPr>
              <a:t>Densenet</a:t>
            </a:r>
            <a:r>
              <a:rPr lang="en-AU" dirty="0">
                <a:sym typeface="Arial"/>
              </a:rPr>
              <a:t> (</a:t>
            </a:r>
            <a:r>
              <a:rPr lang="en-AU" dirty="0">
                <a:sym typeface="Arial"/>
                <a:hlinkClick r:id="rId4"/>
              </a:rPr>
              <a:t>Source</a:t>
            </a:r>
            <a:r>
              <a:rPr lang="en-AU" dirty="0">
                <a:sym typeface="Arial"/>
              </a:rPr>
              <a:t>) kind of goes all out in terms of connections between layers</a:t>
            </a:r>
          </a:p>
        </p:txBody>
      </p:sp>
      <p:pic>
        <p:nvPicPr>
          <p:cNvPr id="3" name="Picture 2">
            <a:extLst>
              <a:ext uri="{FF2B5EF4-FFF2-40B4-BE49-F238E27FC236}">
                <a16:creationId xmlns:a16="http://schemas.microsoft.com/office/drawing/2014/main" id="{01FF003F-1440-9845-8AB5-958EB072B58E}"/>
              </a:ext>
            </a:extLst>
          </p:cNvPr>
          <p:cNvPicPr>
            <a:picLocks noChangeAspect="1"/>
          </p:cNvPicPr>
          <p:nvPr/>
        </p:nvPicPr>
        <p:blipFill>
          <a:blip r:embed="rId5"/>
          <a:stretch>
            <a:fillRect/>
          </a:stretch>
        </p:blipFill>
        <p:spPr>
          <a:xfrm>
            <a:off x="4686720" y="1077301"/>
            <a:ext cx="3995992" cy="2399184"/>
          </a:xfrm>
          <a:prstGeom prst="rect">
            <a:avLst/>
          </a:prstGeom>
        </p:spPr>
      </p:pic>
      <p:sp>
        <p:nvSpPr>
          <p:cNvPr id="8" name="TextBox 7">
            <a:extLst>
              <a:ext uri="{FF2B5EF4-FFF2-40B4-BE49-F238E27FC236}">
                <a16:creationId xmlns:a16="http://schemas.microsoft.com/office/drawing/2014/main" id="{B56B6B6D-432C-A24B-A1D1-357F46A9016B}"/>
              </a:ext>
            </a:extLst>
          </p:cNvPr>
          <p:cNvSpPr txBox="1"/>
          <p:nvPr/>
        </p:nvSpPr>
        <p:spPr>
          <a:xfrm>
            <a:off x="1347537" y="1077301"/>
            <a:ext cx="1682064" cy="369332"/>
          </a:xfrm>
          <a:prstGeom prst="rect">
            <a:avLst/>
          </a:prstGeom>
          <a:noFill/>
        </p:spPr>
        <p:txBody>
          <a:bodyPr wrap="none" rtlCol="0">
            <a:spAutoFit/>
          </a:bodyPr>
          <a:lstStyle/>
          <a:p>
            <a:r>
              <a:rPr lang="en-US" dirty="0"/>
              <a:t>Nice blog (</a:t>
            </a:r>
            <a:r>
              <a:rPr lang="en-US" dirty="0">
                <a:hlinkClick r:id="rId6"/>
              </a:rPr>
              <a:t>here</a:t>
            </a:r>
            <a:r>
              <a:rPr lang="en-US" dirty="0"/>
              <a:t>)</a:t>
            </a:r>
          </a:p>
        </p:txBody>
      </p:sp>
      <p:pic>
        <p:nvPicPr>
          <p:cNvPr id="9" name="Picture 8">
            <a:extLst>
              <a:ext uri="{FF2B5EF4-FFF2-40B4-BE49-F238E27FC236}">
                <a16:creationId xmlns:a16="http://schemas.microsoft.com/office/drawing/2014/main" id="{416648A2-8A90-8944-8674-D703531BAEDD}"/>
              </a:ext>
            </a:extLst>
          </p:cNvPr>
          <p:cNvPicPr>
            <a:picLocks noChangeAspect="1"/>
          </p:cNvPicPr>
          <p:nvPr/>
        </p:nvPicPr>
        <p:blipFill>
          <a:blip r:embed="rId7"/>
          <a:stretch>
            <a:fillRect/>
          </a:stretch>
        </p:blipFill>
        <p:spPr>
          <a:xfrm>
            <a:off x="5082139" y="3777143"/>
            <a:ext cx="3205153" cy="2328051"/>
          </a:xfrm>
          <a:prstGeom prst="rect">
            <a:avLst/>
          </a:prstGeom>
        </p:spPr>
      </p:pic>
    </p:spTree>
    <p:extLst>
      <p:ext uri="{BB962C8B-B14F-4D97-AF65-F5344CB8AC3E}">
        <p14:creationId xmlns:p14="http://schemas.microsoft.com/office/powerpoint/2010/main" val="207453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Other Computer Vision Tasks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8" name="Picture 7">
            <a:extLst>
              <a:ext uri="{FF2B5EF4-FFF2-40B4-BE49-F238E27FC236}">
                <a16:creationId xmlns:a16="http://schemas.microsoft.com/office/drawing/2014/main" id="{2BCD31CC-9B5D-2142-8E5A-D9F4B15C539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190007" y="1499133"/>
            <a:ext cx="6763986" cy="2245093"/>
          </a:xfrm>
          <a:prstGeom prst="rect">
            <a:avLst/>
          </a:prstGeom>
        </p:spPr>
      </p:pic>
      <p:sp>
        <p:nvSpPr>
          <p:cNvPr id="5" name="Rectangle 4">
            <a:extLst>
              <a:ext uri="{FF2B5EF4-FFF2-40B4-BE49-F238E27FC236}">
                <a16:creationId xmlns:a16="http://schemas.microsoft.com/office/drawing/2014/main" id="{B02E34D5-E724-294D-9245-08B33F4CFB48}"/>
              </a:ext>
            </a:extLst>
          </p:cNvPr>
          <p:cNvSpPr/>
          <p:nvPr/>
        </p:nvSpPr>
        <p:spPr>
          <a:xfrm>
            <a:off x="1082843" y="4229244"/>
            <a:ext cx="6978314" cy="369332"/>
          </a:xfrm>
          <a:prstGeom prst="rect">
            <a:avLst/>
          </a:prstGeom>
        </p:spPr>
        <p:txBody>
          <a:bodyPr wrap="square">
            <a:spAutoFit/>
          </a:bodyPr>
          <a:lstStyle/>
          <a:p>
            <a:r>
              <a:rPr lang="en-AU" dirty="0">
                <a:hlinkClick r:id="rId4"/>
              </a:rPr>
              <a:t>http://cs231n.stanford.edu/slides/2017/cs231n_2017_lecture11.pdf</a:t>
            </a:r>
            <a:endParaRPr lang="en-US" dirty="0"/>
          </a:p>
        </p:txBody>
      </p:sp>
    </p:spTree>
    <p:extLst>
      <p:ext uri="{BB962C8B-B14F-4D97-AF65-F5344CB8AC3E}">
        <p14:creationId xmlns:p14="http://schemas.microsoft.com/office/powerpoint/2010/main" val="246688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Some history of Computer Vision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9" name="Google Shape;354;p40">
            <a:extLst>
              <a:ext uri="{FF2B5EF4-FFF2-40B4-BE49-F238E27FC236}">
                <a16:creationId xmlns:a16="http://schemas.microsoft.com/office/drawing/2014/main" id="{A919E56B-4238-C748-8588-C235FB614BB5}"/>
              </a:ext>
            </a:extLst>
          </p:cNvPr>
          <p:cNvSpPr txBox="1">
            <a:spLocks/>
          </p:cNvSpPr>
          <p:nvPr/>
        </p:nvSpPr>
        <p:spPr>
          <a:xfrm>
            <a:off x="507942" y="1385314"/>
            <a:ext cx="4603741" cy="279205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a:t>
            </a:r>
            <a:r>
              <a:rPr lang="en-AU" sz="2000" dirty="0">
                <a:sym typeface="Arial"/>
                <a:hlinkClick r:id="rId3"/>
              </a:rPr>
              <a:t>Video</a:t>
            </a:r>
            <a:r>
              <a:rPr lang="en-AU" sz="2000" dirty="0">
                <a:sym typeface="Arial"/>
              </a:rPr>
              <a:t>)</a:t>
            </a:r>
          </a:p>
          <a:p>
            <a:pPr marL="285750" indent="-285750">
              <a:lnSpc>
                <a:spcPct val="122222"/>
              </a:lnSpc>
              <a:spcAft>
                <a:spcPts val="0"/>
              </a:spcAft>
              <a:buClr>
                <a:schemeClr val="dk1"/>
              </a:buClr>
              <a:buSzPts val="1800"/>
              <a:buFont typeface="Arial" panose="020B0604020202020204" pitchFamily="34" charset="0"/>
              <a:buChar char="•"/>
            </a:pPr>
            <a:r>
              <a:rPr lang="en-AU" sz="2000" dirty="0">
                <a:sym typeface="Arial"/>
              </a:rPr>
              <a:t>Let’s start in the late 1980’s</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Hinton was working on back-prop algorithm (</a:t>
            </a:r>
            <a:r>
              <a:rPr lang="en-AU" sz="2000" dirty="0">
                <a:sym typeface="Arial"/>
                <a:hlinkClick r:id="rId4"/>
              </a:rPr>
              <a:t>Source</a:t>
            </a:r>
            <a:r>
              <a:rPr lang="en-AU" sz="2000" dirty="0">
                <a:sym typeface="Arial"/>
              </a:rPr>
              <a:t>, 1986)</a:t>
            </a:r>
          </a:p>
          <a:p>
            <a:pPr marL="717750" lvl="3" indent="-285750">
              <a:lnSpc>
                <a:spcPct val="122222"/>
              </a:lnSpc>
              <a:spcAft>
                <a:spcPts val="0"/>
              </a:spcAft>
              <a:buClr>
                <a:schemeClr val="dk1"/>
              </a:buClr>
              <a:buSzPts val="1800"/>
              <a:buFont typeface="Arial" panose="020B0604020202020204" pitchFamily="34" charset="0"/>
              <a:buChar char="•"/>
            </a:pPr>
            <a:r>
              <a:rPr lang="en-AU" i="1" dirty="0">
                <a:sym typeface="Arial"/>
              </a:rPr>
              <a:t>‘learning representations by back-propagating errors’</a:t>
            </a:r>
          </a:p>
          <a:p>
            <a:pPr marL="933750" lvl="4" indent="-285750">
              <a:lnSpc>
                <a:spcPct val="122222"/>
              </a:lnSpc>
              <a:spcAft>
                <a:spcPts val="0"/>
              </a:spcAft>
              <a:buClr>
                <a:schemeClr val="dk1"/>
              </a:buClr>
              <a:buSzPts val="1800"/>
              <a:buFont typeface="Arial" panose="020B0604020202020204" pitchFamily="34" charset="0"/>
              <a:buChar char="•"/>
            </a:pPr>
            <a:r>
              <a:rPr lang="en-AU" i="1" dirty="0">
                <a:sym typeface="Arial"/>
              </a:rPr>
              <a:t>Some 17,145 citations…</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Yann </a:t>
            </a:r>
            <a:r>
              <a:rPr lang="en-AU" sz="2000" dirty="0" err="1">
                <a:sym typeface="Arial"/>
              </a:rPr>
              <a:t>LeCun</a:t>
            </a:r>
            <a:r>
              <a:rPr lang="en-AU" sz="2000" dirty="0">
                <a:sym typeface="Arial"/>
              </a:rPr>
              <a:t> independently as well (</a:t>
            </a:r>
            <a:r>
              <a:rPr lang="en-AU" sz="2000" dirty="0">
                <a:sym typeface="Arial"/>
                <a:hlinkClick r:id="rId5"/>
              </a:rPr>
              <a:t>Source</a:t>
            </a:r>
            <a:r>
              <a:rPr lang="en-AU" sz="2000" dirty="0">
                <a:sym typeface="Arial"/>
              </a:rPr>
              <a:t>, 1989)</a:t>
            </a:r>
          </a:p>
          <a:p>
            <a:pPr marL="717750" lvl="3" indent="-285750">
              <a:lnSpc>
                <a:spcPct val="122222"/>
              </a:lnSpc>
              <a:spcAft>
                <a:spcPts val="0"/>
              </a:spcAft>
              <a:buClr>
                <a:schemeClr val="dk1"/>
              </a:buClr>
              <a:buSzPts val="1800"/>
              <a:buFont typeface="Arial" panose="020B0604020202020204" pitchFamily="34" charset="0"/>
              <a:buChar char="•"/>
            </a:pPr>
            <a:r>
              <a:rPr lang="en-AU" i="1" dirty="0">
                <a:sym typeface="Arial"/>
              </a:rPr>
              <a:t>‘backpropagation applied to handwritten zip code recognition’ (‘Pre-</a:t>
            </a:r>
            <a:r>
              <a:rPr lang="en-AU" i="1" dirty="0" err="1">
                <a:sym typeface="Arial"/>
              </a:rPr>
              <a:t>Lenet</a:t>
            </a:r>
            <a:r>
              <a:rPr lang="en-AU" i="1" dirty="0">
                <a:sym typeface="Arial"/>
              </a:rPr>
              <a:t> 1’)</a:t>
            </a:r>
          </a:p>
          <a:p>
            <a:pPr marL="933750" lvl="4" indent="-285750">
              <a:lnSpc>
                <a:spcPct val="122222"/>
              </a:lnSpc>
              <a:spcAft>
                <a:spcPts val="0"/>
              </a:spcAft>
              <a:buClr>
                <a:schemeClr val="dk1"/>
              </a:buClr>
              <a:buSzPts val="1800"/>
              <a:buFont typeface="Arial" panose="020B0604020202020204" pitchFamily="34" charset="0"/>
              <a:buChar char="•"/>
            </a:pPr>
            <a:r>
              <a:rPr lang="en-AU" i="1" dirty="0">
                <a:sym typeface="Arial"/>
              </a:rPr>
              <a:t>Some 4,500 citations</a:t>
            </a:r>
            <a:endParaRPr lang="en-AU" dirty="0">
              <a:sym typeface="Arial"/>
            </a:endParaRPr>
          </a:p>
          <a:p>
            <a:pPr marL="933750" lvl="4"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5" name="Picture 4">
            <a:extLst>
              <a:ext uri="{FF2B5EF4-FFF2-40B4-BE49-F238E27FC236}">
                <a16:creationId xmlns:a16="http://schemas.microsoft.com/office/drawing/2014/main" id="{E4EFC4B6-BA12-E042-8D78-27ED7B2716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2396" y="1482212"/>
            <a:ext cx="3397049" cy="4321046"/>
          </a:xfrm>
          <a:prstGeom prst="rect">
            <a:avLst/>
          </a:prstGeom>
        </p:spPr>
      </p:pic>
    </p:spTree>
    <p:extLst>
      <p:ext uri="{BB962C8B-B14F-4D97-AF65-F5344CB8AC3E}">
        <p14:creationId xmlns:p14="http://schemas.microsoft.com/office/powerpoint/2010/main" val="191243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Bounding Boxes (Localisation)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231BE101-6008-2446-A1DB-09603631C8E6}"/>
              </a:ext>
            </a:extLst>
          </p:cNvPr>
          <p:cNvSpPr txBox="1">
            <a:spLocks/>
          </p:cNvSpPr>
          <p:nvPr/>
        </p:nvSpPr>
        <p:spPr>
          <a:xfrm>
            <a:off x="137379" y="1417196"/>
            <a:ext cx="4011110" cy="165921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Here we not only care about </a:t>
            </a:r>
            <a:r>
              <a:rPr lang="en-AU" sz="2000" i="1" dirty="0">
                <a:sym typeface="Arial"/>
              </a:rPr>
              <a:t>what</a:t>
            </a:r>
            <a:r>
              <a:rPr lang="en-AU" sz="2000" dirty="0">
                <a:sym typeface="Arial"/>
              </a:rPr>
              <a:t> is in the image but we care about </a:t>
            </a:r>
            <a:r>
              <a:rPr lang="en-AU" sz="2000" i="1" dirty="0">
                <a:sym typeface="Arial"/>
              </a:rPr>
              <a:t>where</a:t>
            </a:r>
            <a:r>
              <a:rPr lang="en-AU" sz="2000" dirty="0">
                <a:sym typeface="Arial"/>
              </a:rPr>
              <a:t> it is in the image.</a:t>
            </a:r>
            <a:br>
              <a:rPr lang="en-AU" sz="2000" dirty="0">
                <a:sym typeface="Arial"/>
              </a:rPr>
            </a:br>
            <a:r>
              <a:rPr lang="en-AU" sz="2000" dirty="0">
                <a:sym typeface="Arial"/>
              </a:rPr>
              <a:t>	</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What would be our objective function for this?</a:t>
            </a: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sp>
        <p:nvSpPr>
          <p:cNvPr id="7" name="Google Shape;354;p40">
            <a:extLst>
              <a:ext uri="{FF2B5EF4-FFF2-40B4-BE49-F238E27FC236}">
                <a16:creationId xmlns:a16="http://schemas.microsoft.com/office/drawing/2014/main" id="{DC8B59F2-BEA4-A14C-8B6D-1EF57E8A80E7}"/>
              </a:ext>
            </a:extLst>
          </p:cNvPr>
          <p:cNvSpPr txBox="1">
            <a:spLocks/>
          </p:cNvSpPr>
          <p:nvPr/>
        </p:nvSpPr>
        <p:spPr>
          <a:xfrm>
            <a:off x="1133174" y="4066672"/>
            <a:ext cx="6877652" cy="1553340"/>
          </a:xfrm>
          <a:prstGeom prst="rect">
            <a:avLst/>
          </a:prstGeom>
          <a:solidFill>
            <a:schemeClr val="accent1">
              <a:lumMod val="20000"/>
              <a:lumOff val="80000"/>
            </a:schemeClr>
          </a:solidFill>
          <a:ln>
            <a:noFill/>
          </a:ln>
        </p:spPr>
        <p:txBody>
          <a:bodyPr spcFirstLastPara="1" vert="horz" wrap="square" lIns="0" tIns="0" rIns="0" bIns="0" rtlCol="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2222"/>
              </a:lnSpc>
              <a:spcAft>
                <a:spcPts val="0"/>
              </a:spcAft>
              <a:buClr>
                <a:schemeClr val="dk1"/>
              </a:buClr>
              <a:buSzPts val="1800"/>
            </a:pPr>
            <a:r>
              <a:rPr lang="en-AU" sz="2000" dirty="0"/>
              <a:t>We have two objective functions:</a:t>
            </a:r>
          </a:p>
          <a:p>
            <a:pPr marL="342900" indent="-342900">
              <a:lnSpc>
                <a:spcPct val="122222"/>
              </a:lnSpc>
              <a:spcAft>
                <a:spcPts val="0"/>
              </a:spcAft>
              <a:buClr>
                <a:schemeClr val="dk1"/>
              </a:buClr>
              <a:buSzPts val="1800"/>
              <a:buFont typeface="Arial" panose="020B0604020202020204" pitchFamily="34" charset="0"/>
              <a:buChar char="•"/>
            </a:pPr>
            <a:r>
              <a:rPr lang="en-AU" sz="2000" dirty="0"/>
              <a:t>A </a:t>
            </a:r>
            <a:r>
              <a:rPr lang="en-AU" sz="2000" dirty="0" err="1"/>
              <a:t>softmax</a:t>
            </a:r>
            <a:r>
              <a:rPr lang="en-AU" sz="2000" dirty="0"/>
              <a:t> (detection)</a:t>
            </a:r>
          </a:p>
          <a:p>
            <a:pPr marL="342900" indent="-342900">
              <a:lnSpc>
                <a:spcPct val="122222"/>
              </a:lnSpc>
              <a:spcAft>
                <a:spcPts val="0"/>
              </a:spcAft>
              <a:buClr>
                <a:schemeClr val="dk1"/>
              </a:buClr>
              <a:buSzPts val="1800"/>
              <a:buFont typeface="Arial" panose="020B0604020202020204" pitchFamily="34" charset="0"/>
              <a:buChar char="•"/>
            </a:pPr>
            <a:r>
              <a:rPr lang="en-AU" sz="2000" dirty="0"/>
              <a:t>Four geographical points for the box corners (Localisation)</a:t>
            </a:r>
          </a:p>
          <a:p>
            <a:pPr marL="774900" lvl="3" indent="-342900">
              <a:lnSpc>
                <a:spcPct val="122222"/>
              </a:lnSpc>
              <a:spcAft>
                <a:spcPts val="0"/>
              </a:spcAft>
              <a:buClr>
                <a:schemeClr val="dk1"/>
              </a:buClr>
              <a:buSzPts val="1800"/>
              <a:buFont typeface="Arial" panose="020B0604020202020204" pitchFamily="34" charset="0"/>
              <a:buChar char="•"/>
            </a:pPr>
            <a:r>
              <a:rPr lang="en-AU" sz="2000" dirty="0"/>
              <a:t>(X, Y, W, H) [</a:t>
            </a:r>
            <a:r>
              <a:rPr lang="en-AU" sz="2000" b="1" dirty="0"/>
              <a:t>Regression</a:t>
            </a:r>
            <a:r>
              <a:rPr lang="en-AU" sz="2000" dirty="0"/>
              <a:t> Loss]</a:t>
            </a:r>
          </a:p>
        </p:txBody>
      </p:sp>
      <p:pic>
        <p:nvPicPr>
          <p:cNvPr id="3" name="Picture 2">
            <a:extLst>
              <a:ext uri="{FF2B5EF4-FFF2-40B4-BE49-F238E27FC236}">
                <a16:creationId xmlns:a16="http://schemas.microsoft.com/office/drawing/2014/main" id="{359D4E5E-31A1-624C-A9F5-EAE31662A9C7}"/>
              </a:ext>
            </a:extLst>
          </p:cNvPr>
          <p:cNvPicPr>
            <a:picLocks noChangeAspect="1"/>
          </p:cNvPicPr>
          <p:nvPr/>
        </p:nvPicPr>
        <p:blipFill>
          <a:blip r:embed="rId3"/>
          <a:stretch>
            <a:fillRect/>
          </a:stretch>
        </p:blipFill>
        <p:spPr>
          <a:xfrm>
            <a:off x="4456800" y="1547134"/>
            <a:ext cx="4420500" cy="1659218"/>
          </a:xfrm>
          <a:prstGeom prst="rect">
            <a:avLst/>
          </a:prstGeom>
        </p:spPr>
      </p:pic>
      <p:sp>
        <p:nvSpPr>
          <p:cNvPr id="8" name="TextBox 7">
            <a:extLst>
              <a:ext uri="{FF2B5EF4-FFF2-40B4-BE49-F238E27FC236}">
                <a16:creationId xmlns:a16="http://schemas.microsoft.com/office/drawing/2014/main" id="{DAF48754-E9A9-C643-96D8-37A3740D4875}"/>
              </a:ext>
            </a:extLst>
          </p:cNvPr>
          <p:cNvSpPr txBox="1"/>
          <p:nvPr/>
        </p:nvSpPr>
        <p:spPr>
          <a:xfrm>
            <a:off x="6179418" y="3305242"/>
            <a:ext cx="824072" cy="369332"/>
          </a:xfrm>
          <a:prstGeom prst="rect">
            <a:avLst/>
          </a:prstGeom>
          <a:noFill/>
        </p:spPr>
        <p:txBody>
          <a:bodyPr wrap="none" rtlCol="0">
            <a:spAutoFit/>
          </a:bodyPr>
          <a:lstStyle/>
          <a:p>
            <a:r>
              <a:rPr lang="en-US" dirty="0">
                <a:hlinkClick r:id="rId4"/>
              </a:rPr>
              <a:t>Source</a:t>
            </a:r>
            <a:endParaRPr lang="en-US" dirty="0"/>
          </a:p>
        </p:txBody>
      </p:sp>
    </p:spTree>
    <p:extLst>
      <p:ext uri="{BB962C8B-B14F-4D97-AF65-F5344CB8AC3E}">
        <p14:creationId xmlns:p14="http://schemas.microsoft.com/office/powerpoint/2010/main" val="119557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Intersection over Union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231BE101-6008-2446-A1DB-09603631C8E6}"/>
              </a:ext>
            </a:extLst>
          </p:cNvPr>
          <p:cNvSpPr txBox="1">
            <a:spLocks/>
          </p:cNvSpPr>
          <p:nvPr/>
        </p:nvSpPr>
        <p:spPr>
          <a:xfrm>
            <a:off x="137379" y="1417196"/>
            <a:ext cx="8188474" cy="85136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 common metric to determine how close your bounding boxes are to the exact ones is </a:t>
            </a:r>
            <a:r>
              <a:rPr lang="en-AU" sz="2000" b="1" dirty="0">
                <a:solidFill>
                  <a:srgbClr val="7030A0"/>
                </a:solidFill>
                <a:sym typeface="Arial"/>
              </a:rPr>
              <a:t>Intersection of Union (IOU)</a:t>
            </a:r>
            <a:br>
              <a:rPr lang="en-AU" sz="2000" dirty="0">
                <a:sym typeface="Arial"/>
              </a:rPr>
            </a:br>
            <a:endParaRPr lang="en-AU" sz="2000" dirty="0">
              <a:sym typeface="Arial"/>
            </a:endParaRPr>
          </a:p>
        </p:txBody>
      </p:sp>
      <p:pic>
        <p:nvPicPr>
          <p:cNvPr id="6" name="Picture 5">
            <a:extLst>
              <a:ext uri="{FF2B5EF4-FFF2-40B4-BE49-F238E27FC236}">
                <a16:creationId xmlns:a16="http://schemas.microsoft.com/office/drawing/2014/main" id="{F97858B4-D945-1E4A-8E92-F88E957D042A}"/>
              </a:ext>
            </a:extLst>
          </p:cNvPr>
          <p:cNvPicPr>
            <a:picLocks noChangeAspect="1"/>
          </p:cNvPicPr>
          <p:nvPr/>
        </p:nvPicPr>
        <p:blipFill>
          <a:blip r:embed="rId3"/>
          <a:stretch>
            <a:fillRect/>
          </a:stretch>
        </p:blipFill>
        <p:spPr>
          <a:xfrm>
            <a:off x="4900061" y="2323058"/>
            <a:ext cx="3810000" cy="2971800"/>
          </a:xfrm>
          <a:prstGeom prst="rect">
            <a:avLst/>
          </a:prstGeom>
        </p:spPr>
      </p:pic>
      <p:sp>
        <p:nvSpPr>
          <p:cNvPr id="9" name="Google Shape;354;p40">
            <a:extLst>
              <a:ext uri="{FF2B5EF4-FFF2-40B4-BE49-F238E27FC236}">
                <a16:creationId xmlns:a16="http://schemas.microsoft.com/office/drawing/2014/main" id="{04E0C798-CD13-B645-B7CF-17FC39FA2462}"/>
              </a:ext>
            </a:extLst>
          </p:cNvPr>
          <p:cNvSpPr txBox="1">
            <a:spLocks/>
          </p:cNvSpPr>
          <p:nvPr/>
        </p:nvSpPr>
        <p:spPr>
          <a:xfrm>
            <a:off x="291383" y="2463594"/>
            <a:ext cx="4762682" cy="2690727"/>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We will rarely get an exact match of bounding boxes, so this metric helps approximate our boxes.</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Over 0.5 is pretty good.</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 nice tutorial </a:t>
            </a:r>
            <a:r>
              <a:rPr lang="en-AU" sz="2000" dirty="0">
                <a:sym typeface="Arial"/>
                <a:hlinkClick r:id="rId4"/>
              </a:rPr>
              <a:t>here</a:t>
            </a:r>
            <a:r>
              <a:rPr lang="en-AU" sz="2000" dirty="0">
                <a:sym typeface="Arial"/>
              </a:rPr>
              <a:t> </a:t>
            </a:r>
          </a:p>
        </p:txBody>
      </p:sp>
    </p:spTree>
    <p:extLst>
      <p:ext uri="{BB962C8B-B14F-4D97-AF65-F5344CB8AC3E}">
        <p14:creationId xmlns:p14="http://schemas.microsoft.com/office/powerpoint/2010/main" val="389444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How do we determine where to put boxes?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231BE101-6008-2446-A1DB-09603631C8E6}"/>
              </a:ext>
            </a:extLst>
          </p:cNvPr>
          <p:cNvSpPr txBox="1">
            <a:spLocks/>
          </p:cNvSpPr>
          <p:nvPr/>
        </p:nvSpPr>
        <p:spPr>
          <a:xfrm>
            <a:off x="137379" y="1417196"/>
            <a:ext cx="8188474" cy="85136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Historically there was a proposed ‘sliding window’ approach where you slide many windows of different sizes over the image, each feeding through a CNN. </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There was great work done between 2013 and 2015/16 on region-based methods. (A nice </a:t>
            </a:r>
            <a:r>
              <a:rPr lang="en-AU" sz="2000" dirty="0" err="1">
                <a:sym typeface="Arial"/>
              </a:rPr>
              <a:t>youtube</a:t>
            </a:r>
            <a:r>
              <a:rPr lang="en-AU" sz="2000" dirty="0">
                <a:sym typeface="Arial"/>
              </a:rPr>
              <a:t> video </a:t>
            </a:r>
            <a:r>
              <a:rPr lang="en-AU" sz="2000" dirty="0">
                <a:sym typeface="Arial"/>
                <a:hlinkClick r:id="rId3"/>
              </a:rPr>
              <a:t>here</a:t>
            </a:r>
            <a:r>
              <a:rPr lang="en-AU" sz="2000" dirty="0">
                <a:sym typeface="Arial"/>
              </a:rPr>
              <a:t>)</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R-CNN (</a:t>
            </a:r>
            <a:r>
              <a:rPr lang="en-AU" sz="2000" dirty="0">
                <a:sym typeface="Arial"/>
                <a:hlinkClick r:id="rId4"/>
              </a:rPr>
              <a:t>Source</a:t>
            </a:r>
            <a:r>
              <a:rPr lang="en-AU" sz="2000" dirty="0">
                <a:sym typeface="Arial"/>
              </a:rPr>
              <a:t>, 2014). </a:t>
            </a:r>
          </a:p>
          <a:p>
            <a:pPr marL="933750" lvl="4" indent="-285750">
              <a:lnSpc>
                <a:spcPct val="122222"/>
              </a:lnSpc>
              <a:spcAft>
                <a:spcPts val="0"/>
              </a:spcAft>
              <a:buClr>
                <a:schemeClr val="dk1"/>
              </a:buClr>
              <a:buSzPts val="1800"/>
              <a:buFont typeface="Arial" panose="020B0604020202020204" pitchFamily="34" charset="0"/>
              <a:buChar char="•"/>
            </a:pPr>
            <a:r>
              <a:rPr lang="en-AU" sz="2000" dirty="0">
                <a:sym typeface="Arial"/>
              </a:rPr>
              <a:t>Generate 2000 ‘Region Proposals’ (based on ‘selective search’), warp and feed each into CNN to get features and classification (including ‘background’ as category). </a:t>
            </a:r>
          </a:p>
          <a:p>
            <a:pPr lvl="3" indent="0">
              <a:lnSpc>
                <a:spcPct val="122222"/>
              </a:lnSpc>
              <a:spcAft>
                <a:spcPts val="0"/>
              </a:spcAft>
              <a:buClr>
                <a:schemeClr val="dk1"/>
              </a:buClr>
              <a:buSzPts val="1800"/>
              <a:buNone/>
            </a:pPr>
            <a:br>
              <a:rPr lang="en-AU" sz="2000" dirty="0">
                <a:sym typeface="Arial"/>
              </a:rPr>
            </a:br>
            <a:endParaRPr lang="en-AU" sz="2000" dirty="0">
              <a:sym typeface="Arial"/>
            </a:endParaRPr>
          </a:p>
        </p:txBody>
      </p:sp>
      <p:pic>
        <p:nvPicPr>
          <p:cNvPr id="3" name="Picture 2">
            <a:extLst>
              <a:ext uri="{FF2B5EF4-FFF2-40B4-BE49-F238E27FC236}">
                <a16:creationId xmlns:a16="http://schemas.microsoft.com/office/drawing/2014/main" id="{DB187392-1DC2-6543-9486-6BA8B2E3C081}"/>
              </a:ext>
            </a:extLst>
          </p:cNvPr>
          <p:cNvPicPr>
            <a:picLocks noChangeAspect="1"/>
          </p:cNvPicPr>
          <p:nvPr/>
        </p:nvPicPr>
        <p:blipFill>
          <a:blip r:embed="rId5"/>
          <a:stretch>
            <a:fillRect/>
          </a:stretch>
        </p:blipFill>
        <p:spPr>
          <a:xfrm>
            <a:off x="4043546" y="4452724"/>
            <a:ext cx="4546600" cy="1684267"/>
          </a:xfrm>
          <a:prstGeom prst="rect">
            <a:avLst/>
          </a:prstGeom>
        </p:spPr>
      </p:pic>
    </p:spTree>
    <p:extLst>
      <p:ext uri="{BB962C8B-B14F-4D97-AF65-F5344CB8AC3E}">
        <p14:creationId xmlns:p14="http://schemas.microsoft.com/office/powerpoint/2010/main" val="49177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How do we determine where to put boxes?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231BE101-6008-2446-A1DB-09603631C8E6}"/>
              </a:ext>
            </a:extLst>
          </p:cNvPr>
          <p:cNvSpPr txBox="1">
            <a:spLocks/>
          </p:cNvSpPr>
          <p:nvPr/>
        </p:nvSpPr>
        <p:spPr>
          <a:xfrm>
            <a:off x="96252" y="1174531"/>
            <a:ext cx="8188474" cy="159551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Fast R-CNN (</a:t>
            </a:r>
            <a:r>
              <a:rPr lang="en-AU" dirty="0">
                <a:sym typeface="Arial"/>
                <a:hlinkClick r:id="rId3"/>
              </a:rPr>
              <a:t>Source</a:t>
            </a:r>
            <a:r>
              <a:rPr lang="en-AU" dirty="0">
                <a:sym typeface="Arial"/>
              </a:rPr>
              <a:t>, 2015)</a:t>
            </a:r>
          </a:p>
          <a:p>
            <a:pPr marL="933750" lvl="4" indent="-285750">
              <a:lnSpc>
                <a:spcPct val="122222"/>
              </a:lnSpc>
              <a:spcAft>
                <a:spcPts val="0"/>
              </a:spcAft>
              <a:buClr>
                <a:schemeClr val="dk1"/>
              </a:buClr>
              <a:buSzPts val="1800"/>
              <a:buFont typeface="Arial" panose="020B0604020202020204" pitchFamily="34" charset="0"/>
              <a:buChar char="•"/>
            </a:pPr>
            <a:r>
              <a:rPr lang="en-AU" dirty="0">
                <a:sym typeface="Arial"/>
              </a:rPr>
              <a:t> Takes the region proposals from last feature map of convnet, sharing processing, 9x faster than R-CNN in training, hundreds of times faster in testing, better performance, combines losses.</a:t>
            </a:r>
            <a:br>
              <a:rPr lang="en-AU" dirty="0">
                <a:sym typeface="Arial"/>
              </a:rPr>
            </a:br>
            <a:endParaRPr lang="en-AU" dirty="0">
              <a:sym typeface="Arial"/>
            </a:endParaRPr>
          </a:p>
        </p:txBody>
      </p:sp>
      <p:sp>
        <p:nvSpPr>
          <p:cNvPr id="6" name="Google Shape;354;p40">
            <a:extLst>
              <a:ext uri="{FF2B5EF4-FFF2-40B4-BE49-F238E27FC236}">
                <a16:creationId xmlns:a16="http://schemas.microsoft.com/office/drawing/2014/main" id="{FEDA745C-FBE9-2649-83C3-71A5B3E2AEAE}"/>
              </a:ext>
            </a:extLst>
          </p:cNvPr>
          <p:cNvSpPr txBox="1">
            <a:spLocks/>
          </p:cNvSpPr>
          <p:nvPr/>
        </p:nvSpPr>
        <p:spPr>
          <a:xfrm>
            <a:off x="96252" y="2631244"/>
            <a:ext cx="5139891" cy="159551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74900" lvl="3" indent="-342900">
              <a:lnSpc>
                <a:spcPct val="122222"/>
              </a:lnSpc>
              <a:spcAft>
                <a:spcPts val="0"/>
              </a:spcAft>
              <a:buClr>
                <a:schemeClr val="dk1"/>
              </a:buClr>
              <a:buSzPts val="1800"/>
              <a:buFont typeface="Arial" panose="020B0604020202020204" pitchFamily="34" charset="0"/>
              <a:buChar char="•"/>
            </a:pPr>
            <a:r>
              <a:rPr lang="en-AU" dirty="0">
                <a:sym typeface="Arial"/>
              </a:rPr>
              <a:t>Fast-</a:t>
            </a:r>
            <a:r>
              <a:rPr lang="en-AU" dirty="0" err="1">
                <a:sym typeface="Arial"/>
              </a:rPr>
              <a:t>er</a:t>
            </a:r>
            <a:r>
              <a:rPr lang="en-AU" dirty="0">
                <a:sym typeface="Arial"/>
              </a:rPr>
              <a:t> R-CNN (</a:t>
            </a:r>
            <a:r>
              <a:rPr lang="en-AU" dirty="0">
                <a:sym typeface="Arial"/>
                <a:hlinkClick r:id="rId4"/>
              </a:rPr>
              <a:t>Source</a:t>
            </a:r>
            <a:r>
              <a:rPr lang="en-AU" dirty="0">
                <a:sym typeface="Arial"/>
              </a:rPr>
              <a:t>, 2016)</a:t>
            </a:r>
          </a:p>
          <a:p>
            <a:pPr marL="933750" lvl="4" indent="-285750">
              <a:lnSpc>
                <a:spcPct val="122222"/>
              </a:lnSpc>
              <a:spcAft>
                <a:spcPts val="0"/>
              </a:spcAft>
              <a:buClr>
                <a:schemeClr val="dk1"/>
              </a:buClr>
              <a:buSzPts val="1800"/>
              <a:buFont typeface="Arial" panose="020B0604020202020204" pitchFamily="34" charset="0"/>
              <a:buChar char="•"/>
            </a:pPr>
            <a:r>
              <a:rPr lang="en-AU" dirty="0">
                <a:sym typeface="Arial"/>
              </a:rPr>
              <a:t>The bottleneck with Fast R-CNN was the region proposal generation</a:t>
            </a:r>
          </a:p>
          <a:p>
            <a:pPr marL="933750" lvl="4" indent="-285750">
              <a:lnSpc>
                <a:spcPct val="122222"/>
              </a:lnSpc>
              <a:spcAft>
                <a:spcPts val="0"/>
              </a:spcAft>
              <a:buClr>
                <a:schemeClr val="dk1"/>
              </a:buClr>
              <a:buSzPts val="1800"/>
              <a:buFont typeface="Arial" panose="020B0604020202020204" pitchFamily="34" charset="0"/>
              <a:buChar char="•"/>
            </a:pPr>
            <a:r>
              <a:rPr lang="en-AU" dirty="0">
                <a:sym typeface="Arial"/>
              </a:rPr>
              <a:t>Therefore has ‘Region Proposal Network’ that predicts proposals from features, has its own loss</a:t>
            </a:r>
          </a:p>
        </p:txBody>
      </p:sp>
      <p:pic>
        <p:nvPicPr>
          <p:cNvPr id="3" name="Picture 2">
            <a:extLst>
              <a:ext uri="{FF2B5EF4-FFF2-40B4-BE49-F238E27FC236}">
                <a16:creationId xmlns:a16="http://schemas.microsoft.com/office/drawing/2014/main" id="{E3A6FD53-EBFC-C847-A839-DD93A5D7F206}"/>
              </a:ext>
            </a:extLst>
          </p:cNvPr>
          <p:cNvPicPr>
            <a:picLocks noChangeAspect="1"/>
          </p:cNvPicPr>
          <p:nvPr/>
        </p:nvPicPr>
        <p:blipFill>
          <a:blip r:embed="rId5"/>
          <a:stretch>
            <a:fillRect/>
          </a:stretch>
        </p:blipFill>
        <p:spPr>
          <a:xfrm>
            <a:off x="1867301" y="4517017"/>
            <a:ext cx="3301465" cy="1629904"/>
          </a:xfrm>
          <a:prstGeom prst="rect">
            <a:avLst/>
          </a:prstGeom>
        </p:spPr>
      </p:pic>
      <p:pic>
        <p:nvPicPr>
          <p:cNvPr id="8" name="Picture 7">
            <a:extLst>
              <a:ext uri="{FF2B5EF4-FFF2-40B4-BE49-F238E27FC236}">
                <a16:creationId xmlns:a16="http://schemas.microsoft.com/office/drawing/2014/main" id="{B9DE8DA7-BBBD-8E43-8DCD-DFC43ED34B7B}"/>
              </a:ext>
            </a:extLst>
          </p:cNvPr>
          <p:cNvPicPr>
            <a:picLocks noChangeAspect="1"/>
          </p:cNvPicPr>
          <p:nvPr/>
        </p:nvPicPr>
        <p:blipFill>
          <a:blip r:embed="rId6"/>
          <a:stretch>
            <a:fillRect/>
          </a:stretch>
        </p:blipFill>
        <p:spPr>
          <a:xfrm>
            <a:off x="5549760" y="2770042"/>
            <a:ext cx="3453878" cy="3098466"/>
          </a:xfrm>
          <a:prstGeom prst="rect">
            <a:avLst/>
          </a:prstGeom>
        </p:spPr>
      </p:pic>
    </p:spTree>
    <p:extLst>
      <p:ext uri="{BB962C8B-B14F-4D97-AF65-F5344CB8AC3E}">
        <p14:creationId xmlns:p14="http://schemas.microsoft.com/office/powerpoint/2010/main" val="376617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SSD &amp; </a:t>
            </a:r>
            <a:r>
              <a:rPr lang="en-AU" dirty="0" err="1"/>
              <a:t>Yolo</a:t>
            </a:r>
            <a:r>
              <a:rPr lang="en-AU" dirty="0"/>
              <a:t> (Real Time Bounding Boxes)</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16C30C14-733B-7B45-9E30-D8834870E2A0}"/>
              </a:ext>
            </a:extLst>
          </p:cNvPr>
          <p:cNvSpPr txBox="1">
            <a:spLocks/>
          </p:cNvSpPr>
          <p:nvPr/>
        </p:nvSpPr>
        <p:spPr>
          <a:xfrm>
            <a:off x="288776" y="1397945"/>
            <a:ext cx="8188474" cy="85136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50000"/>
              </a:lnSpc>
              <a:spcAft>
                <a:spcPts val="0"/>
              </a:spcAft>
              <a:buClr>
                <a:schemeClr val="dk1"/>
              </a:buClr>
              <a:buSzPts val="1800"/>
              <a:buFont typeface="Arial" panose="020B0604020202020204" pitchFamily="34" charset="0"/>
              <a:buChar char="•"/>
            </a:pPr>
            <a:r>
              <a:rPr lang="en-AU" sz="2000" dirty="0">
                <a:sym typeface="Arial"/>
              </a:rPr>
              <a:t>SSD (</a:t>
            </a:r>
            <a:r>
              <a:rPr lang="en-AU" sz="2000" dirty="0">
                <a:sym typeface="Arial"/>
                <a:hlinkClick r:id="rId3"/>
              </a:rPr>
              <a:t>Source</a:t>
            </a:r>
            <a:r>
              <a:rPr lang="en-AU" sz="2000" dirty="0">
                <a:sym typeface="Arial"/>
              </a:rPr>
              <a:t>, 2015-16) and </a:t>
            </a:r>
            <a:r>
              <a:rPr lang="en-AU" sz="2000" dirty="0" err="1">
                <a:sym typeface="Arial"/>
              </a:rPr>
              <a:t>Yolo</a:t>
            </a:r>
            <a:r>
              <a:rPr lang="en-AU" sz="2000" dirty="0">
                <a:sym typeface="Arial"/>
              </a:rPr>
              <a:t> (</a:t>
            </a:r>
            <a:r>
              <a:rPr lang="en-AU" sz="2000" dirty="0">
                <a:sym typeface="Arial"/>
                <a:hlinkClick r:id="rId4"/>
              </a:rPr>
              <a:t>Source</a:t>
            </a:r>
            <a:r>
              <a:rPr lang="en-AU" sz="2000" dirty="0">
                <a:sym typeface="Arial"/>
              </a:rPr>
              <a:t>, 2015-16)</a:t>
            </a:r>
          </a:p>
          <a:p>
            <a:pPr marL="717750" lvl="3" indent="-285750">
              <a:lnSpc>
                <a:spcPct val="150000"/>
              </a:lnSpc>
              <a:spcAft>
                <a:spcPts val="0"/>
              </a:spcAft>
              <a:buClr>
                <a:schemeClr val="dk1"/>
              </a:buClr>
              <a:buSzPts val="1800"/>
              <a:buFont typeface="Arial" panose="020B0604020202020204" pitchFamily="34" charset="0"/>
              <a:buChar char="•"/>
            </a:pPr>
            <a:r>
              <a:rPr lang="en-AU" sz="2000" dirty="0" err="1">
                <a:sym typeface="Arial"/>
              </a:rPr>
              <a:t>Yolo</a:t>
            </a:r>
            <a:r>
              <a:rPr lang="en-AU" sz="2000" dirty="0">
                <a:sym typeface="Arial"/>
              </a:rPr>
              <a:t> has released </a:t>
            </a:r>
            <a:r>
              <a:rPr lang="en-AU" sz="2000" dirty="0">
                <a:sym typeface="Arial"/>
                <a:hlinkClick r:id="rId5"/>
              </a:rPr>
              <a:t>YoloV2</a:t>
            </a:r>
            <a:r>
              <a:rPr lang="en-AU" sz="2000" dirty="0">
                <a:sym typeface="Arial"/>
              </a:rPr>
              <a:t>, </a:t>
            </a:r>
            <a:r>
              <a:rPr lang="en-AU" sz="2000" dirty="0">
                <a:sym typeface="Arial"/>
                <a:hlinkClick r:id="rId6"/>
              </a:rPr>
              <a:t>Yolo9000</a:t>
            </a:r>
            <a:r>
              <a:rPr lang="en-AU" sz="2000" dirty="0">
                <a:sym typeface="Arial"/>
              </a:rPr>
              <a:t> (‘Better, Faster Stronger’)</a:t>
            </a:r>
          </a:p>
          <a:p>
            <a:pPr marL="933750" lvl="4" indent="-285750">
              <a:lnSpc>
                <a:spcPct val="150000"/>
              </a:lnSpc>
              <a:spcAft>
                <a:spcPts val="0"/>
              </a:spcAft>
              <a:buClr>
                <a:schemeClr val="dk1"/>
              </a:buClr>
              <a:buSzPts val="1800"/>
              <a:buFont typeface="Arial" panose="020B0604020202020204" pitchFamily="34" charset="0"/>
              <a:buChar char="•"/>
            </a:pPr>
            <a:r>
              <a:rPr lang="en-AU" sz="2000" dirty="0">
                <a:sym typeface="Arial"/>
              </a:rPr>
              <a:t>Slides on </a:t>
            </a:r>
            <a:r>
              <a:rPr lang="en-AU" sz="2000" dirty="0">
                <a:sym typeface="Arial"/>
                <a:hlinkClick r:id="rId7"/>
              </a:rPr>
              <a:t>Yolo9000</a:t>
            </a:r>
            <a:r>
              <a:rPr lang="en-AU" sz="2000" dirty="0">
                <a:sym typeface="Arial"/>
              </a:rPr>
              <a:t> and author website </a:t>
            </a:r>
            <a:r>
              <a:rPr lang="en-AU" sz="2000" dirty="0">
                <a:sym typeface="Arial"/>
                <a:hlinkClick r:id="rId8"/>
              </a:rPr>
              <a:t>papers</a:t>
            </a:r>
            <a:endParaRPr lang="en-AU" sz="2000" dirty="0">
              <a:sym typeface="Arial"/>
            </a:endParaRPr>
          </a:p>
          <a:p>
            <a:pPr marL="717750" lvl="3" indent="-285750">
              <a:lnSpc>
                <a:spcPct val="150000"/>
              </a:lnSpc>
              <a:spcAft>
                <a:spcPts val="0"/>
              </a:spcAft>
              <a:buClr>
                <a:schemeClr val="dk1"/>
              </a:buClr>
              <a:buSzPts val="1800"/>
              <a:buFont typeface="Arial" panose="020B0604020202020204" pitchFamily="34" charset="0"/>
              <a:buChar char="•"/>
            </a:pPr>
            <a:r>
              <a:rPr lang="en-AU" sz="2000" dirty="0">
                <a:sym typeface="Arial"/>
              </a:rPr>
              <a:t>Latest version is </a:t>
            </a:r>
            <a:r>
              <a:rPr lang="en-AU" sz="2000" dirty="0">
                <a:sym typeface="Arial"/>
                <a:hlinkClick r:id="rId9"/>
              </a:rPr>
              <a:t>YoloV3</a:t>
            </a:r>
            <a:r>
              <a:rPr lang="en-AU" sz="2000" dirty="0">
                <a:sym typeface="Arial"/>
              </a:rPr>
              <a:t> (‘An incremental Improvement)</a:t>
            </a:r>
          </a:p>
        </p:txBody>
      </p:sp>
      <p:sp>
        <p:nvSpPr>
          <p:cNvPr id="6" name="Google Shape;354;p40">
            <a:extLst>
              <a:ext uri="{FF2B5EF4-FFF2-40B4-BE49-F238E27FC236}">
                <a16:creationId xmlns:a16="http://schemas.microsoft.com/office/drawing/2014/main" id="{4DB94025-18AF-D04B-AC62-96C6EB82C756}"/>
              </a:ext>
            </a:extLst>
          </p:cNvPr>
          <p:cNvSpPr txBox="1">
            <a:spLocks/>
          </p:cNvSpPr>
          <p:nvPr/>
        </p:nvSpPr>
        <p:spPr>
          <a:xfrm>
            <a:off x="288776" y="3356027"/>
            <a:ext cx="8188474" cy="85136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50000"/>
              </a:lnSpc>
              <a:spcAft>
                <a:spcPts val="0"/>
              </a:spcAft>
              <a:buClr>
                <a:schemeClr val="dk1"/>
              </a:buClr>
              <a:buSzPts val="1800"/>
              <a:buFont typeface="Arial" panose="020B0604020202020204" pitchFamily="34" charset="0"/>
              <a:buChar char="•"/>
            </a:pPr>
            <a:r>
              <a:rPr lang="en-AU" sz="2000" dirty="0">
                <a:sym typeface="Arial"/>
              </a:rPr>
              <a:t>Nice Explanation (</a:t>
            </a:r>
            <a:r>
              <a:rPr lang="en-AU" sz="2000" dirty="0">
                <a:sym typeface="Arial"/>
                <a:hlinkClick r:id="rId10"/>
              </a:rPr>
              <a:t>here</a:t>
            </a:r>
            <a:r>
              <a:rPr lang="en-AU" sz="2000" dirty="0">
                <a:sym typeface="Arial"/>
              </a:rPr>
              <a:t>) and (</a:t>
            </a:r>
            <a:r>
              <a:rPr lang="en-AU" sz="2000" dirty="0">
                <a:sym typeface="Arial"/>
                <a:hlinkClick r:id="rId11"/>
              </a:rPr>
              <a:t>here</a:t>
            </a:r>
            <a:r>
              <a:rPr lang="en-AU" sz="2000" dirty="0">
                <a:sym typeface="Arial"/>
              </a:rPr>
              <a:t>)</a:t>
            </a:r>
          </a:p>
          <a:p>
            <a:pPr marL="501750" lvl="2" indent="-285750">
              <a:lnSpc>
                <a:spcPct val="150000"/>
              </a:lnSpc>
              <a:spcAft>
                <a:spcPts val="0"/>
              </a:spcAft>
              <a:buClr>
                <a:schemeClr val="dk1"/>
              </a:buClr>
              <a:buSzPts val="1800"/>
              <a:buFont typeface="Arial" panose="020B0604020202020204" pitchFamily="34" charset="0"/>
              <a:buChar char="•"/>
            </a:pPr>
            <a:r>
              <a:rPr lang="en-AU" sz="2000" dirty="0">
                <a:sym typeface="Arial"/>
              </a:rPr>
              <a:t>More on v3 </a:t>
            </a:r>
            <a:r>
              <a:rPr lang="en-AU" sz="2000" dirty="0">
                <a:sym typeface="Arial"/>
                <a:hlinkClick r:id="rId12"/>
              </a:rPr>
              <a:t>here</a:t>
            </a:r>
            <a:endParaRPr lang="en-AU" sz="2000" dirty="0">
              <a:sym typeface="Arial"/>
            </a:endParaRPr>
          </a:p>
          <a:p>
            <a:pPr marL="501750" lvl="2" indent="-285750">
              <a:lnSpc>
                <a:spcPct val="150000"/>
              </a:lnSpc>
              <a:spcAft>
                <a:spcPts val="0"/>
              </a:spcAft>
              <a:buClr>
                <a:schemeClr val="dk1"/>
              </a:buClr>
              <a:buSzPts val="1800"/>
              <a:buFont typeface="Arial" panose="020B0604020202020204" pitchFamily="34" charset="0"/>
              <a:buChar char="•"/>
            </a:pPr>
            <a:r>
              <a:rPr lang="en-AU" sz="2000" dirty="0">
                <a:sym typeface="Arial"/>
              </a:rPr>
              <a:t>A </a:t>
            </a:r>
            <a:r>
              <a:rPr lang="en-AU" sz="2000" dirty="0">
                <a:sym typeface="Arial"/>
                <a:hlinkClick r:id="rId13"/>
              </a:rPr>
              <a:t>paper</a:t>
            </a:r>
            <a:r>
              <a:rPr lang="en-AU" sz="2000" dirty="0">
                <a:sym typeface="Arial"/>
              </a:rPr>
              <a:t> and </a:t>
            </a:r>
            <a:r>
              <a:rPr lang="en-AU" sz="2000" dirty="0">
                <a:sym typeface="Arial"/>
                <a:hlinkClick r:id="rId14"/>
              </a:rPr>
              <a:t>blog</a:t>
            </a:r>
            <a:r>
              <a:rPr lang="en-AU" sz="2000" dirty="0">
                <a:sym typeface="Arial"/>
              </a:rPr>
              <a:t> on the trade off between these networks.</a:t>
            </a:r>
          </a:p>
          <a:p>
            <a:pPr marL="501750" lvl="2" indent="-285750">
              <a:lnSpc>
                <a:spcPct val="150000"/>
              </a:lnSpc>
              <a:spcAft>
                <a:spcPts val="0"/>
              </a:spcAft>
              <a:buClr>
                <a:schemeClr val="dk1"/>
              </a:buClr>
              <a:buSzPts val="1800"/>
              <a:buFont typeface="Arial" panose="020B0604020202020204" pitchFamily="34" charset="0"/>
              <a:buChar char="•"/>
            </a:pPr>
            <a:r>
              <a:rPr lang="en-AU" sz="2000" dirty="0">
                <a:sym typeface="Arial"/>
              </a:rPr>
              <a:t>Stanford slideshow on the different networks (</a:t>
            </a:r>
            <a:r>
              <a:rPr lang="en-AU" sz="2000" dirty="0">
                <a:sym typeface="Arial"/>
                <a:hlinkClick r:id="rId15"/>
              </a:rPr>
              <a:t>here</a:t>
            </a:r>
            <a:r>
              <a:rPr lang="en-AU" sz="2000" dirty="0">
                <a:sym typeface="Arial"/>
              </a:rPr>
              <a:t>)</a:t>
            </a:r>
          </a:p>
        </p:txBody>
      </p:sp>
    </p:spTree>
    <p:extLst>
      <p:ext uri="{BB962C8B-B14F-4D97-AF65-F5344CB8AC3E}">
        <p14:creationId xmlns:p14="http://schemas.microsoft.com/office/powerpoint/2010/main" val="1117804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Semantic/Instance Segmentation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266F9767-5684-1C45-9859-545D84F271B1}"/>
              </a:ext>
            </a:extLst>
          </p:cNvPr>
          <p:cNvSpPr txBox="1">
            <a:spLocks/>
          </p:cNvSpPr>
          <p:nvPr/>
        </p:nvSpPr>
        <p:spPr>
          <a:xfrm>
            <a:off x="175880" y="2004337"/>
            <a:ext cx="4617501" cy="85136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 state of the art for a while has been Mask R-CNN (</a:t>
            </a:r>
            <a:r>
              <a:rPr lang="en-AU" sz="2000" dirty="0">
                <a:sym typeface="Arial"/>
                <a:hlinkClick r:id="rId3"/>
              </a:rPr>
              <a:t>Source</a:t>
            </a:r>
            <a:r>
              <a:rPr lang="en-AU" sz="2000" dirty="0">
                <a:sym typeface="Arial"/>
              </a:rPr>
              <a:t>)</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3" name="Picture 2">
            <a:extLst>
              <a:ext uri="{FF2B5EF4-FFF2-40B4-BE49-F238E27FC236}">
                <a16:creationId xmlns:a16="http://schemas.microsoft.com/office/drawing/2014/main" id="{44ECB387-94EF-444D-914D-CCA80AFE5476}"/>
              </a:ext>
            </a:extLst>
          </p:cNvPr>
          <p:cNvPicPr>
            <a:picLocks noChangeAspect="1"/>
          </p:cNvPicPr>
          <p:nvPr/>
        </p:nvPicPr>
        <p:blipFill>
          <a:blip r:embed="rId4"/>
          <a:stretch>
            <a:fillRect/>
          </a:stretch>
        </p:blipFill>
        <p:spPr>
          <a:xfrm>
            <a:off x="4982311" y="1112053"/>
            <a:ext cx="3233066" cy="2444773"/>
          </a:xfrm>
          <a:prstGeom prst="rect">
            <a:avLst/>
          </a:prstGeom>
        </p:spPr>
      </p:pic>
      <p:sp>
        <p:nvSpPr>
          <p:cNvPr id="6" name="Google Shape;354;p40">
            <a:extLst>
              <a:ext uri="{FF2B5EF4-FFF2-40B4-BE49-F238E27FC236}">
                <a16:creationId xmlns:a16="http://schemas.microsoft.com/office/drawing/2014/main" id="{CD66B58C-2177-774B-A09F-153BE3794C2B}"/>
              </a:ext>
            </a:extLst>
          </p:cNvPr>
          <p:cNvSpPr txBox="1">
            <a:spLocks/>
          </p:cNvSpPr>
          <p:nvPr/>
        </p:nvSpPr>
        <p:spPr>
          <a:xfrm>
            <a:off x="175879" y="4120291"/>
            <a:ext cx="4617501" cy="85136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There is also </a:t>
            </a: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U-Net (</a:t>
            </a:r>
            <a:r>
              <a:rPr lang="en-AU" sz="2000" dirty="0">
                <a:sym typeface="Arial"/>
                <a:hlinkClick r:id="rId5"/>
              </a:rPr>
              <a:t>source</a:t>
            </a:r>
            <a:r>
              <a:rPr lang="en-AU" sz="2000" dirty="0">
                <a:sym typeface="Arial"/>
              </a:rPr>
              <a:t>) and in </a:t>
            </a:r>
            <a:r>
              <a:rPr lang="en-AU" sz="2000" dirty="0" err="1">
                <a:sym typeface="Arial"/>
              </a:rPr>
              <a:t>Keras</a:t>
            </a:r>
            <a:r>
              <a:rPr lang="en-AU" sz="2000" dirty="0">
                <a:sym typeface="Arial"/>
              </a:rPr>
              <a:t> (</a:t>
            </a:r>
            <a:r>
              <a:rPr lang="en-AU" sz="2000" dirty="0">
                <a:sym typeface="Arial"/>
                <a:hlinkClick r:id="rId6"/>
              </a:rPr>
              <a:t>here</a:t>
            </a:r>
            <a:r>
              <a:rPr lang="en-AU" sz="2000" dirty="0">
                <a:sym typeface="Arial"/>
              </a:rPr>
              <a:t>)</a:t>
            </a:r>
          </a:p>
          <a:p>
            <a:pPr marL="717750" lvl="3" indent="-285750">
              <a:lnSpc>
                <a:spcPct val="122222"/>
              </a:lnSpc>
              <a:spcAft>
                <a:spcPts val="0"/>
              </a:spcAft>
              <a:buClr>
                <a:schemeClr val="dk1"/>
              </a:buClr>
              <a:buSzPts val="1800"/>
              <a:buFont typeface="Arial" panose="020B0604020202020204" pitchFamily="34" charset="0"/>
              <a:buChar char="•"/>
            </a:pPr>
            <a:r>
              <a:rPr lang="en-AU" sz="2000" dirty="0" err="1">
                <a:sym typeface="Arial"/>
              </a:rPr>
              <a:t>DeepMask</a:t>
            </a:r>
            <a:r>
              <a:rPr lang="en-AU" sz="2000" dirty="0">
                <a:sym typeface="Arial"/>
              </a:rPr>
              <a:t> (Facebook) (</a:t>
            </a:r>
            <a:r>
              <a:rPr lang="en-AU" sz="2000" dirty="0">
                <a:sym typeface="Arial"/>
                <a:hlinkClick r:id="rId7"/>
              </a:rPr>
              <a:t>Here</a:t>
            </a:r>
            <a:r>
              <a:rPr lang="en-AU" sz="2000" dirty="0">
                <a:sym typeface="Arial"/>
              </a:rPr>
              <a:t>)</a:t>
            </a:r>
          </a:p>
          <a:p>
            <a:pPr marL="717750" lvl="3" indent="-285750">
              <a:lnSpc>
                <a:spcPct val="122222"/>
              </a:lnSpc>
              <a:spcAft>
                <a:spcPts val="0"/>
              </a:spcAft>
              <a:buClr>
                <a:schemeClr val="dk1"/>
              </a:buClr>
              <a:buSzPts val="1800"/>
              <a:buFont typeface="Arial" panose="020B0604020202020204" pitchFamily="34" charset="0"/>
              <a:buChar char="•"/>
            </a:pPr>
            <a:r>
              <a:rPr lang="en-AU" sz="2000" dirty="0" err="1">
                <a:sym typeface="Arial"/>
              </a:rPr>
              <a:t>Deeplab</a:t>
            </a:r>
            <a:r>
              <a:rPr lang="en-AU" sz="2000" dirty="0">
                <a:sym typeface="Arial"/>
              </a:rPr>
              <a:t> (google) (</a:t>
            </a:r>
            <a:r>
              <a:rPr lang="en-AU" sz="2000" dirty="0">
                <a:sym typeface="Arial"/>
                <a:hlinkClick r:id="rId8"/>
              </a:rPr>
              <a:t>here</a:t>
            </a:r>
            <a:r>
              <a:rPr lang="en-AU" sz="2000" dirty="0">
                <a:sym typeface="Arial"/>
              </a:rPr>
              <a:t> / </a:t>
            </a:r>
            <a:r>
              <a:rPr lang="en-AU" sz="2000" dirty="0">
                <a:sym typeface="Arial"/>
                <a:hlinkClick r:id="rId9"/>
              </a:rPr>
              <a:t>here</a:t>
            </a:r>
            <a:r>
              <a:rPr lang="en-AU" sz="2000" dirty="0">
                <a:sym typeface="Arial"/>
              </a:rPr>
              <a:t>)</a:t>
            </a:r>
          </a:p>
        </p:txBody>
      </p:sp>
      <p:pic>
        <p:nvPicPr>
          <p:cNvPr id="7" name="Picture 6">
            <a:extLst>
              <a:ext uri="{FF2B5EF4-FFF2-40B4-BE49-F238E27FC236}">
                <a16:creationId xmlns:a16="http://schemas.microsoft.com/office/drawing/2014/main" id="{913A7C6B-9214-A646-BCFD-B46B61112F74}"/>
              </a:ext>
            </a:extLst>
          </p:cNvPr>
          <p:cNvPicPr>
            <a:picLocks noChangeAspect="1"/>
          </p:cNvPicPr>
          <p:nvPr/>
        </p:nvPicPr>
        <p:blipFill>
          <a:blip r:embed="rId10"/>
          <a:stretch>
            <a:fillRect/>
          </a:stretch>
        </p:blipFill>
        <p:spPr>
          <a:xfrm>
            <a:off x="4982311" y="3671914"/>
            <a:ext cx="3454017" cy="2599489"/>
          </a:xfrm>
          <a:prstGeom prst="rect">
            <a:avLst/>
          </a:prstGeom>
        </p:spPr>
      </p:pic>
    </p:spTree>
    <p:extLst>
      <p:ext uri="{BB962C8B-B14F-4D97-AF65-F5344CB8AC3E}">
        <p14:creationId xmlns:p14="http://schemas.microsoft.com/office/powerpoint/2010/main" val="219158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Which architecture?</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266F9767-5684-1C45-9859-545D84F271B1}"/>
              </a:ext>
            </a:extLst>
          </p:cNvPr>
          <p:cNvSpPr txBox="1">
            <a:spLocks/>
          </p:cNvSpPr>
          <p:nvPr/>
        </p:nvSpPr>
        <p:spPr>
          <a:xfrm>
            <a:off x="447434" y="1375477"/>
            <a:ext cx="3359758" cy="85136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A good paper (</a:t>
            </a:r>
            <a:r>
              <a:rPr lang="en-AU" sz="2000" dirty="0">
                <a:sym typeface="Arial"/>
                <a:hlinkClick r:id="rId3"/>
              </a:rPr>
              <a:t>here</a:t>
            </a:r>
            <a:r>
              <a:rPr lang="en-AU" sz="2000" dirty="0">
                <a:sym typeface="Arial"/>
              </a:rPr>
              <a:t>)and (</a:t>
            </a:r>
            <a:r>
              <a:rPr lang="en-AU" sz="2000" dirty="0">
                <a:sym typeface="Arial"/>
                <a:hlinkClick r:id="rId4"/>
              </a:rPr>
              <a:t>blog</a:t>
            </a:r>
            <a:r>
              <a:rPr lang="en-AU" sz="2000" dirty="0">
                <a:sym typeface="Arial"/>
              </a:rPr>
              <a:t>) compares computational power vs efficiency for a number of classic models. </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7" name="Picture 6">
            <a:extLst>
              <a:ext uri="{FF2B5EF4-FFF2-40B4-BE49-F238E27FC236}">
                <a16:creationId xmlns:a16="http://schemas.microsoft.com/office/drawing/2014/main" id="{05804938-649B-A04C-A7B7-689450957A7C}"/>
              </a:ext>
            </a:extLst>
          </p:cNvPr>
          <p:cNvPicPr>
            <a:picLocks noChangeAspect="1"/>
          </p:cNvPicPr>
          <p:nvPr/>
        </p:nvPicPr>
        <p:blipFill>
          <a:blip r:embed="rId5"/>
          <a:stretch>
            <a:fillRect/>
          </a:stretch>
        </p:blipFill>
        <p:spPr>
          <a:xfrm>
            <a:off x="351054" y="3969193"/>
            <a:ext cx="4115068" cy="2383480"/>
          </a:xfrm>
          <a:prstGeom prst="rect">
            <a:avLst/>
          </a:prstGeom>
        </p:spPr>
      </p:pic>
      <p:sp>
        <p:nvSpPr>
          <p:cNvPr id="8" name="Google Shape;354;p40">
            <a:extLst>
              <a:ext uri="{FF2B5EF4-FFF2-40B4-BE49-F238E27FC236}">
                <a16:creationId xmlns:a16="http://schemas.microsoft.com/office/drawing/2014/main" id="{B28DA48E-6BD2-8F4B-8F69-CFDC5FA19F13}"/>
              </a:ext>
            </a:extLst>
          </p:cNvPr>
          <p:cNvSpPr txBox="1">
            <a:spLocks/>
          </p:cNvSpPr>
          <p:nvPr/>
        </p:nvSpPr>
        <p:spPr>
          <a:xfrm>
            <a:off x="4777198" y="4379563"/>
            <a:ext cx="3359758" cy="851368"/>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This is accuracy per million parameters </a:t>
            </a:r>
          </a:p>
        </p:txBody>
      </p:sp>
      <p:pic>
        <p:nvPicPr>
          <p:cNvPr id="9" name="Picture 8">
            <a:extLst>
              <a:ext uri="{FF2B5EF4-FFF2-40B4-BE49-F238E27FC236}">
                <a16:creationId xmlns:a16="http://schemas.microsoft.com/office/drawing/2014/main" id="{6F6C3688-05F8-434E-AE03-02137AB63606}"/>
              </a:ext>
            </a:extLst>
          </p:cNvPr>
          <p:cNvPicPr>
            <a:picLocks noChangeAspect="1"/>
          </p:cNvPicPr>
          <p:nvPr/>
        </p:nvPicPr>
        <p:blipFill>
          <a:blip r:embed="rId6"/>
          <a:stretch>
            <a:fillRect/>
          </a:stretch>
        </p:blipFill>
        <p:spPr>
          <a:xfrm>
            <a:off x="4692457" y="1037998"/>
            <a:ext cx="4004109" cy="2677748"/>
          </a:xfrm>
          <a:prstGeom prst="rect">
            <a:avLst/>
          </a:prstGeom>
        </p:spPr>
      </p:pic>
    </p:spTree>
    <p:extLst>
      <p:ext uri="{BB962C8B-B14F-4D97-AF65-F5344CB8AC3E}">
        <p14:creationId xmlns:p14="http://schemas.microsoft.com/office/powerpoint/2010/main" val="146705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10369"/>
          </a:xfrm>
        </p:spPr>
        <p:txBody>
          <a:bodyPr/>
          <a:lstStyle/>
          <a:p>
            <a:r>
              <a:rPr lang="en-AU" dirty="0"/>
              <a:t>Why start from scratch?</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266F9767-5684-1C45-9859-545D84F271B1}"/>
              </a:ext>
            </a:extLst>
          </p:cNvPr>
          <p:cNvSpPr txBox="1">
            <a:spLocks/>
          </p:cNvSpPr>
          <p:nvPr/>
        </p:nvSpPr>
        <p:spPr>
          <a:xfrm>
            <a:off x="370432" y="1240722"/>
            <a:ext cx="7551160" cy="2696009"/>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We know that some CNN architectures are great at extracting features (to the level of being able to classify objects) from images.</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r>
              <a:rPr lang="en-AU" sz="2000" dirty="0">
                <a:sym typeface="Arial"/>
              </a:rPr>
              <a:t>We can think of CNNs as feature extractors or data transformers.</a:t>
            </a:r>
            <a:br>
              <a:rPr lang="en-AU" sz="2000" dirty="0">
                <a:sym typeface="Arial"/>
              </a:rPr>
            </a:br>
            <a:endParaRPr lang="en-AU" sz="2000"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So can’t we leverage some of the hard work already done with large training sets?</a:t>
            </a:r>
            <a:br>
              <a:rPr lang="en-AU" sz="2000" dirty="0">
                <a:sym typeface="Arial"/>
              </a:rPr>
            </a:br>
            <a:endParaRPr lang="en-AU" sz="2000" dirty="0">
              <a:sym typeface="Arial"/>
            </a:endParaRPr>
          </a:p>
          <a:p>
            <a:pPr marL="717750" lvl="3"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sp>
        <p:nvSpPr>
          <p:cNvPr id="10" name="Google Shape;354;p40">
            <a:extLst>
              <a:ext uri="{FF2B5EF4-FFF2-40B4-BE49-F238E27FC236}">
                <a16:creationId xmlns:a16="http://schemas.microsoft.com/office/drawing/2014/main" id="{214CF8BB-0B93-994F-BF03-DCFF5E422E67}"/>
              </a:ext>
            </a:extLst>
          </p:cNvPr>
          <p:cNvSpPr txBox="1">
            <a:spLocks/>
          </p:cNvSpPr>
          <p:nvPr/>
        </p:nvSpPr>
        <p:spPr>
          <a:xfrm>
            <a:off x="370432" y="3936731"/>
            <a:ext cx="8106818" cy="2344944"/>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This is the idea behind </a:t>
            </a:r>
            <a:r>
              <a:rPr lang="en-AU" sz="2000" i="1" dirty="0">
                <a:sym typeface="Arial"/>
              </a:rPr>
              <a:t>transfer learning</a:t>
            </a:r>
            <a:br>
              <a:rPr lang="en-AU" sz="2000" i="1" dirty="0">
                <a:sym typeface="Arial"/>
              </a:rPr>
            </a:br>
            <a:endParaRPr lang="en-AU" sz="2000" dirty="0">
              <a:sym typeface="Arial"/>
            </a:endParaRPr>
          </a:p>
          <a:p>
            <a:pPr marL="889200" lvl="3" indent="-457200">
              <a:lnSpc>
                <a:spcPct val="122222"/>
              </a:lnSpc>
              <a:spcAft>
                <a:spcPts val="0"/>
              </a:spcAft>
              <a:buClr>
                <a:schemeClr val="dk1"/>
              </a:buClr>
              <a:buSzPts val="1800"/>
              <a:buFont typeface="+mj-lt"/>
              <a:buAutoNum type="arabicPeriod"/>
            </a:pPr>
            <a:r>
              <a:rPr lang="en-AU" sz="2000" dirty="0">
                <a:sym typeface="Arial"/>
              </a:rPr>
              <a:t>Train a neural network  on a </a:t>
            </a:r>
            <a:r>
              <a:rPr lang="en-AU" sz="2000" b="1" dirty="0">
                <a:solidFill>
                  <a:srgbClr val="7030A0"/>
                </a:solidFill>
                <a:sym typeface="Arial"/>
              </a:rPr>
              <a:t>large dataset</a:t>
            </a:r>
          </a:p>
          <a:p>
            <a:pPr marL="889200" lvl="3" indent="-457200">
              <a:lnSpc>
                <a:spcPct val="122222"/>
              </a:lnSpc>
              <a:spcAft>
                <a:spcPts val="0"/>
              </a:spcAft>
              <a:buClr>
                <a:schemeClr val="dk1"/>
              </a:buClr>
              <a:buSzPts val="1800"/>
              <a:buFont typeface="+mj-lt"/>
              <a:buAutoNum type="arabicPeriod"/>
            </a:pPr>
            <a:r>
              <a:rPr lang="en-AU" sz="2000" dirty="0">
                <a:sym typeface="Arial"/>
              </a:rPr>
              <a:t>Reinitialise and train (or add) the last FC layer</a:t>
            </a:r>
          </a:p>
          <a:p>
            <a:pPr marL="1105200" lvl="4" indent="-457200">
              <a:lnSpc>
                <a:spcPct val="122222"/>
              </a:lnSpc>
              <a:spcAft>
                <a:spcPts val="0"/>
              </a:spcAft>
              <a:buClr>
                <a:schemeClr val="dk1"/>
              </a:buClr>
              <a:buSzPts val="1800"/>
            </a:pPr>
            <a:r>
              <a:rPr lang="en-AU" sz="2000" dirty="0">
                <a:sym typeface="Arial"/>
              </a:rPr>
              <a:t>Perhaps multiple FC layers if you have the time/resources</a:t>
            </a:r>
          </a:p>
          <a:p>
            <a:pPr marL="889200" lvl="3" indent="-457200">
              <a:lnSpc>
                <a:spcPct val="122222"/>
              </a:lnSpc>
              <a:spcAft>
                <a:spcPts val="0"/>
              </a:spcAft>
              <a:buClr>
                <a:schemeClr val="dk1"/>
              </a:buClr>
              <a:buSzPts val="1800"/>
              <a:buFont typeface="+mj-lt"/>
              <a:buAutoNum type="arabicPeriod"/>
            </a:pPr>
            <a:r>
              <a:rPr lang="en-AU" sz="2000" dirty="0">
                <a:sym typeface="Arial"/>
              </a:rPr>
              <a:t>Perhaps ‘unfreeze’ more layers with time/resources</a:t>
            </a:r>
          </a:p>
        </p:txBody>
      </p:sp>
    </p:spTree>
    <p:extLst>
      <p:ext uri="{BB962C8B-B14F-4D97-AF65-F5344CB8AC3E}">
        <p14:creationId xmlns:p14="http://schemas.microsoft.com/office/powerpoint/2010/main" val="92310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 Computer Vision in </a:t>
            </a:r>
            <a:r>
              <a:rPr lang="en-US" dirty="0" err="1"/>
              <a:t>Keras</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AU"/>
              <a:t>utscic.edu.au</a:t>
            </a:r>
            <a:endParaRPr lang="en-AU" dirty="0"/>
          </a:p>
        </p:txBody>
      </p:sp>
      <p:pic>
        <p:nvPicPr>
          <p:cNvPr id="3" name="Picture 2">
            <a:extLst>
              <a:ext uri="{FF2B5EF4-FFF2-40B4-BE49-F238E27FC236}">
                <a16:creationId xmlns:a16="http://schemas.microsoft.com/office/drawing/2014/main" id="{DDF883F6-F6FE-9649-B54E-8C9DD725B982}"/>
              </a:ext>
            </a:extLst>
          </p:cNvPr>
          <p:cNvPicPr>
            <a:picLocks noChangeAspect="1"/>
          </p:cNvPicPr>
          <p:nvPr/>
        </p:nvPicPr>
        <p:blipFill>
          <a:blip r:embed="rId3"/>
          <a:stretch>
            <a:fillRect/>
          </a:stretch>
        </p:blipFill>
        <p:spPr>
          <a:xfrm>
            <a:off x="3204644" y="1639570"/>
            <a:ext cx="2734711" cy="3773209"/>
          </a:xfrm>
          <a:prstGeom prst="rect">
            <a:avLst/>
          </a:prstGeom>
        </p:spPr>
      </p:pic>
    </p:spTree>
    <p:extLst>
      <p:ext uri="{BB962C8B-B14F-4D97-AF65-F5344CB8AC3E}">
        <p14:creationId xmlns:p14="http://schemas.microsoft.com/office/powerpoint/2010/main" val="4091643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Some history of Computer Vision</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9" name="Google Shape;354;p40">
            <a:extLst>
              <a:ext uri="{FF2B5EF4-FFF2-40B4-BE49-F238E27FC236}">
                <a16:creationId xmlns:a16="http://schemas.microsoft.com/office/drawing/2014/main" id="{A919E56B-4238-C748-8588-C235FB614BB5}"/>
              </a:ext>
            </a:extLst>
          </p:cNvPr>
          <p:cNvSpPr txBox="1">
            <a:spLocks/>
          </p:cNvSpPr>
          <p:nvPr/>
        </p:nvSpPr>
        <p:spPr>
          <a:xfrm>
            <a:off x="349134" y="1443066"/>
            <a:ext cx="8128116" cy="279205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dirty="0">
                <a:sym typeface="Arial"/>
              </a:rPr>
              <a:t>Then improvements, released </a:t>
            </a:r>
            <a:r>
              <a:rPr lang="en-AU" dirty="0" err="1">
                <a:sym typeface="Arial"/>
              </a:rPr>
              <a:t>LeNet</a:t>
            </a:r>
            <a:r>
              <a:rPr lang="en-AU" dirty="0">
                <a:sym typeface="Arial"/>
              </a:rPr>
              <a:t>. Various versions. LeNet-5. (LeNet-5)</a:t>
            </a:r>
          </a:p>
          <a:p>
            <a:pPr marL="717750" lvl="3" indent="-285750">
              <a:lnSpc>
                <a:spcPct val="122222"/>
              </a:lnSpc>
              <a:spcAft>
                <a:spcPts val="0"/>
              </a:spcAft>
              <a:buClr>
                <a:schemeClr val="dk1"/>
              </a:buClr>
              <a:buSzPts val="1800"/>
              <a:buFont typeface="Arial" panose="020B0604020202020204" pitchFamily="34" charset="0"/>
              <a:buChar char="•"/>
            </a:pPr>
            <a:r>
              <a:rPr lang="en-AU" i="1" dirty="0">
                <a:sym typeface="Arial"/>
              </a:rPr>
              <a:t>‘Gradient-based learning applied to document recognition’ (</a:t>
            </a:r>
            <a:r>
              <a:rPr lang="en-AU" i="1" dirty="0">
                <a:sym typeface="Arial"/>
                <a:hlinkClick r:id="rId3"/>
              </a:rPr>
              <a:t>Source</a:t>
            </a:r>
            <a:r>
              <a:rPr lang="en-AU" i="1" dirty="0">
                <a:sym typeface="Arial"/>
              </a:rPr>
              <a:t>, 1998)</a:t>
            </a:r>
          </a:p>
          <a:p>
            <a:pPr marL="933750" lvl="4" indent="-285750">
              <a:lnSpc>
                <a:spcPct val="122222"/>
              </a:lnSpc>
              <a:spcAft>
                <a:spcPts val="0"/>
              </a:spcAft>
              <a:buClr>
                <a:schemeClr val="dk1"/>
              </a:buClr>
              <a:buSzPts val="1800"/>
              <a:buFont typeface="Arial" panose="020B0604020202020204" pitchFamily="34" charset="0"/>
              <a:buChar char="•"/>
            </a:pPr>
            <a:r>
              <a:rPr lang="en-AU" i="1" dirty="0">
                <a:sym typeface="Arial"/>
              </a:rPr>
              <a:t>Some 17,895 citations…</a:t>
            </a:r>
          </a:p>
          <a:p>
            <a:pPr marL="717750" lvl="3" indent="-285750">
              <a:lnSpc>
                <a:spcPct val="122222"/>
              </a:lnSpc>
              <a:spcAft>
                <a:spcPts val="0"/>
              </a:spcAft>
              <a:buClr>
                <a:schemeClr val="dk1"/>
              </a:buClr>
              <a:buSzPts val="1800"/>
              <a:buFont typeface="Arial" panose="020B0604020202020204" pitchFamily="34" charset="0"/>
              <a:buChar char="•"/>
            </a:pPr>
            <a:r>
              <a:rPr lang="en-AU" dirty="0">
                <a:sym typeface="Arial"/>
              </a:rPr>
              <a:t>Same </a:t>
            </a:r>
            <a:r>
              <a:rPr lang="en-AU" dirty="0" err="1">
                <a:sym typeface="Arial"/>
              </a:rPr>
              <a:t>Bengio</a:t>
            </a:r>
            <a:r>
              <a:rPr lang="en-AU" dirty="0">
                <a:sym typeface="Arial"/>
              </a:rPr>
              <a:t> as in </a:t>
            </a:r>
            <a:r>
              <a:rPr lang="en-AU" i="1" dirty="0" err="1">
                <a:sym typeface="Arial"/>
              </a:rPr>
              <a:t>Bengio</a:t>
            </a:r>
            <a:r>
              <a:rPr lang="en-AU" i="1" dirty="0">
                <a:sym typeface="Arial"/>
              </a:rPr>
              <a:t> &amp; </a:t>
            </a:r>
            <a:r>
              <a:rPr lang="en-AU" i="1" dirty="0" err="1">
                <a:sym typeface="Arial"/>
              </a:rPr>
              <a:t>Bergstra</a:t>
            </a:r>
            <a:r>
              <a:rPr lang="en-AU" dirty="0">
                <a:sym typeface="Arial"/>
              </a:rPr>
              <a:t> (2012) random search paper</a:t>
            </a:r>
          </a:p>
          <a:p>
            <a:pPr marL="501750" lvl="2"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933750" lvl="4"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5" name="Picture 4">
            <a:extLst>
              <a:ext uri="{FF2B5EF4-FFF2-40B4-BE49-F238E27FC236}">
                <a16:creationId xmlns:a16="http://schemas.microsoft.com/office/drawing/2014/main" id="{33B2FB43-EB33-194E-ACFB-4184DDDC0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700" y="3130490"/>
            <a:ext cx="7202600" cy="2442538"/>
          </a:xfrm>
          <a:prstGeom prst="rect">
            <a:avLst/>
          </a:prstGeom>
        </p:spPr>
      </p:pic>
    </p:spTree>
    <p:extLst>
      <p:ext uri="{BB962C8B-B14F-4D97-AF65-F5344CB8AC3E}">
        <p14:creationId xmlns:p14="http://schemas.microsoft.com/office/powerpoint/2010/main" val="271633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Then nothing…..</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pic>
        <p:nvPicPr>
          <p:cNvPr id="3" name="Picture 2">
            <a:extLst>
              <a:ext uri="{FF2B5EF4-FFF2-40B4-BE49-F238E27FC236}">
                <a16:creationId xmlns:a16="http://schemas.microsoft.com/office/drawing/2014/main" id="{8F612145-E3E5-194F-8E48-5A14352D3EBD}"/>
              </a:ext>
            </a:extLst>
          </p:cNvPr>
          <p:cNvPicPr>
            <a:picLocks noChangeAspect="1"/>
          </p:cNvPicPr>
          <p:nvPr/>
        </p:nvPicPr>
        <p:blipFill>
          <a:blip r:embed="rId3"/>
          <a:stretch>
            <a:fillRect/>
          </a:stretch>
        </p:blipFill>
        <p:spPr>
          <a:xfrm>
            <a:off x="2006733" y="2176378"/>
            <a:ext cx="4833092" cy="2212741"/>
          </a:xfrm>
          <a:prstGeom prst="rect">
            <a:avLst/>
          </a:prstGeom>
        </p:spPr>
      </p:pic>
    </p:spTree>
    <p:extLst>
      <p:ext uri="{BB962C8B-B14F-4D97-AF65-F5344CB8AC3E}">
        <p14:creationId xmlns:p14="http://schemas.microsoft.com/office/powerpoint/2010/main" val="139342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Then ImageNet</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sp>
        <p:nvSpPr>
          <p:cNvPr id="5" name="Google Shape;354;p40">
            <a:extLst>
              <a:ext uri="{FF2B5EF4-FFF2-40B4-BE49-F238E27FC236}">
                <a16:creationId xmlns:a16="http://schemas.microsoft.com/office/drawing/2014/main" id="{5E560707-469E-0C4E-817A-B8FAA5623A6E}"/>
              </a:ext>
            </a:extLst>
          </p:cNvPr>
          <p:cNvSpPr txBox="1">
            <a:spLocks/>
          </p:cNvSpPr>
          <p:nvPr/>
        </p:nvSpPr>
        <p:spPr>
          <a:xfrm>
            <a:off x="349134" y="1356438"/>
            <a:ext cx="8128116" cy="2792051"/>
          </a:xfrm>
          <a:prstGeom prst="rect">
            <a:avLst/>
          </a:prstGeom>
          <a:noFill/>
          <a:ln>
            <a:noFill/>
          </a:ln>
        </p:spPr>
        <p:txBody>
          <a:bodyPr spcFirstLastPara="1" wrap="square" lIns="0" tIns="0" rIns="0" bIns="0" anchor="t" anchorCtr="0">
            <a:noAutofit/>
          </a:bodyPr>
          <a:lstStyle>
            <a:lvl1pPr marL="0" indent="0" algn="l" defTabSz="914400" rtl="0" eaLnBrk="1" latinLnBrk="0" hangingPunct="1">
              <a:lnSpc>
                <a:spcPts val="2200"/>
              </a:lnSpc>
              <a:spcBef>
                <a:spcPts val="0"/>
              </a:spcBef>
              <a:spcAft>
                <a:spcPts val="1200"/>
              </a:spcAft>
              <a:buFontTx/>
              <a:buNone/>
              <a:defRPr sz="1800" kern="1200">
                <a:solidFill>
                  <a:schemeClr val="tx1"/>
                </a:solidFill>
                <a:latin typeface="+mn-lt"/>
                <a:ea typeface="+mn-ea"/>
                <a:cs typeface="+mn-cs"/>
              </a:defRPr>
            </a:lvl1pPr>
            <a:lvl2pPr marL="0" indent="0" algn="l" defTabSz="914400" rtl="0" eaLnBrk="1" latinLnBrk="0" hangingPunct="1">
              <a:lnSpc>
                <a:spcPts val="2600"/>
              </a:lnSpc>
              <a:spcBef>
                <a:spcPts val="0"/>
              </a:spcBef>
              <a:spcAft>
                <a:spcPts val="900"/>
              </a:spcAft>
              <a:buFontTx/>
              <a:buNone/>
              <a:defRPr sz="2400" b="0" kern="1200">
                <a:solidFill>
                  <a:schemeClr val="tx1"/>
                </a:solidFill>
                <a:latin typeface="+mj-lt"/>
                <a:ea typeface="+mn-ea"/>
                <a:cs typeface="+mn-cs"/>
              </a:defRPr>
            </a:lvl2pPr>
            <a:lvl3pPr marL="216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3pPr>
            <a:lvl4pPr marL="432000" indent="-2159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4pPr>
            <a:lvl5pPr marL="648000" indent="-216000" algn="l" defTabSz="914400" rtl="0" eaLnBrk="1" latinLnBrk="0" hangingPunct="1">
              <a:lnSpc>
                <a:spcPts val="2200"/>
              </a:lnSpc>
              <a:spcBef>
                <a:spcPts val="0"/>
              </a:spcBef>
              <a:spcAft>
                <a:spcPts val="1200"/>
              </a:spcAft>
              <a:buFont typeface="Arial" pitchFamily="34" charset="0"/>
              <a:buChar char="&gt;"/>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In 2009, Fei-Fei Li and others began working on putting together </a:t>
            </a:r>
            <a:r>
              <a:rPr lang="en-AU" sz="2000" dirty="0" err="1">
                <a:sym typeface="Arial"/>
              </a:rPr>
              <a:t>imagenet</a:t>
            </a:r>
            <a:r>
              <a:rPr lang="en-AU" sz="2000" dirty="0">
                <a:sym typeface="Arial"/>
              </a:rPr>
              <a:t> using mechanical </a:t>
            </a:r>
            <a:r>
              <a:rPr lang="en-AU" sz="2000" dirty="0" err="1">
                <a:sym typeface="Arial"/>
              </a:rPr>
              <a:t>turk</a:t>
            </a:r>
            <a:r>
              <a:rPr lang="en-AU" sz="2000" dirty="0">
                <a:sym typeface="Arial"/>
              </a:rPr>
              <a:t>.</a:t>
            </a:r>
          </a:p>
          <a:p>
            <a:pPr marL="717750" lvl="3" indent="-285750">
              <a:lnSpc>
                <a:spcPct val="122222"/>
              </a:lnSpc>
              <a:spcAft>
                <a:spcPts val="0"/>
              </a:spcAft>
              <a:buClr>
                <a:schemeClr val="dk1"/>
              </a:buClr>
              <a:buSzPts val="1800"/>
              <a:buFont typeface="Arial" panose="020B0604020202020204" pitchFamily="34" charset="0"/>
              <a:buChar char="•"/>
            </a:pPr>
            <a:r>
              <a:rPr lang="en-AU" i="1" dirty="0">
                <a:sym typeface="Arial"/>
              </a:rPr>
              <a:t>1,00 categories. 14M images.</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Competition (</a:t>
            </a:r>
            <a:r>
              <a:rPr lang="en-AU" sz="2000" b="1" dirty="0">
                <a:sym typeface="Arial"/>
              </a:rPr>
              <a:t>ILSVRC</a:t>
            </a:r>
            <a:r>
              <a:rPr lang="en-AU" sz="2000" dirty="0">
                <a:sym typeface="Arial"/>
              </a:rPr>
              <a:t>) run in 2010 first (Stopped in 2017)</a:t>
            </a:r>
          </a:p>
          <a:p>
            <a:pPr marL="501750" lvl="2" indent="-285750">
              <a:lnSpc>
                <a:spcPct val="122222"/>
              </a:lnSpc>
              <a:spcAft>
                <a:spcPts val="0"/>
              </a:spcAft>
              <a:buClr>
                <a:schemeClr val="dk1"/>
              </a:buClr>
              <a:buSzPts val="1800"/>
              <a:buFont typeface="Arial" panose="020B0604020202020204" pitchFamily="34" charset="0"/>
              <a:buChar char="•"/>
            </a:pPr>
            <a:r>
              <a:rPr lang="en-AU" sz="2000" dirty="0">
                <a:sym typeface="Arial"/>
              </a:rPr>
              <a:t>Huge drop in 2012 with </a:t>
            </a:r>
            <a:r>
              <a:rPr lang="en-AU" sz="2000" dirty="0" err="1">
                <a:sym typeface="Arial"/>
              </a:rPr>
              <a:t>AlexNet</a:t>
            </a:r>
            <a:r>
              <a:rPr lang="en-AU" sz="2000" dirty="0">
                <a:sym typeface="Arial"/>
              </a:rPr>
              <a:t>, presented at NIPS 2012 (</a:t>
            </a:r>
            <a:r>
              <a:rPr lang="en-AU" sz="2000" dirty="0">
                <a:sym typeface="Arial"/>
                <a:hlinkClick r:id="rId3"/>
              </a:rPr>
              <a:t>Source</a:t>
            </a:r>
            <a:r>
              <a:rPr lang="en-AU" sz="2000" dirty="0">
                <a:sym typeface="Arial"/>
              </a:rPr>
              <a:t>)</a:t>
            </a:r>
          </a:p>
          <a:p>
            <a:pPr marL="717750" lvl="3" indent="-285750">
              <a:lnSpc>
                <a:spcPct val="122222"/>
              </a:lnSpc>
              <a:spcAft>
                <a:spcPts val="0"/>
              </a:spcAft>
              <a:buClr>
                <a:schemeClr val="dk1"/>
              </a:buClr>
              <a:buSzPts val="1800"/>
              <a:buFont typeface="Arial" panose="020B0604020202020204" pitchFamily="34" charset="0"/>
              <a:buChar char="•"/>
            </a:pPr>
            <a:r>
              <a:rPr lang="en-AU" i="1" dirty="0">
                <a:sym typeface="Arial"/>
              </a:rPr>
              <a:t>38,561 citations</a:t>
            </a:r>
          </a:p>
          <a:p>
            <a:pPr marL="501750" lvl="2"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933750" lvl="4" indent="-285750">
              <a:lnSpc>
                <a:spcPct val="122222"/>
              </a:lnSpc>
              <a:spcAft>
                <a:spcPts val="0"/>
              </a:spcAft>
              <a:buClr>
                <a:schemeClr val="dk1"/>
              </a:buClr>
              <a:buSzPts val="1800"/>
              <a:buFont typeface="Arial" panose="020B0604020202020204" pitchFamily="34" charset="0"/>
              <a:buChar char="•"/>
            </a:pPr>
            <a:endParaRPr lang="en-AU" dirty="0">
              <a:sym typeface="Arial"/>
            </a:endParaRPr>
          </a:p>
          <a:p>
            <a:pPr marL="501750" lvl="2" indent="-285750">
              <a:lnSpc>
                <a:spcPct val="122222"/>
              </a:lnSpc>
              <a:spcAft>
                <a:spcPts val="0"/>
              </a:spcAft>
              <a:buClr>
                <a:schemeClr val="dk1"/>
              </a:buClr>
              <a:buSzPts val="1800"/>
              <a:buFont typeface="Arial" panose="020B0604020202020204" pitchFamily="34" charset="0"/>
              <a:buChar char="•"/>
            </a:pPr>
            <a:endParaRPr lang="en-AU" sz="2000" dirty="0">
              <a:sym typeface="Arial"/>
            </a:endParaRPr>
          </a:p>
        </p:txBody>
      </p:sp>
      <p:pic>
        <p:nvPicPr>
          <p:cNvPr id="7" name="Picture 6">
            <a:extLst>
              <a:ext uri="{FF2B5EF4-FFF2-40B4-BE49-F238E27FC236}">
                <a16:creationId xmlns:a16="http://schemas.microsoft.com/office/drawing/2014/main" id="{864B9991-E64C-3340-A56F-67FEC9CE6BA3}"/>
              </a:ext>
            </a:extLst>
          </p:cNvPr>
          <p:cNvPicPr>
            <a:picLocks noChangeAspect="1"/>
          </p:cNvPicPr>
          <p:nvPr/>
        </p:nvPicPr>
        <p:blipFill>
          <a:blip r:embed="rId4"/>
          <a:stretch>
            <a:fillRect/>
          </a:stretch>
        </p:blipFill>
        <p:spPr>
          <a:xfrm>
            <a:off x="1772194" y="3714275"/>
            <a:ext cx="4744109" cy="2567400"/>
          </a:xfrm>
          <a:prstGeom prst="rect">
            <a:avLst/>
          </a:prstGeom>
        </p:spPr>
      </p:pic>
    </p:spTree>
    <p:extLst>
      <p:ext uri="{BB962C8B-B14F-4D97-AF65-F5344CB8AC3E}">
        <p14:creationId xmlns:p14="http://schemas.microsoft.com/office/powerpoint/2010/main" val="68976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576325"/>
            <a:ext cx="7810500" cy="423193"/>
          </a:xfrm>
        </p:spPr>
        <p:txBody>
          <a:bodyPr/>
          <a:lstStyle/>
          <a:p>
            <a:r>
              <a:rPr lang="en-AU" dirty="0"/>
              <a:t>A note on ILSVRC</a:t>
            </a:r>
          </a:p>
        </p:txBody>
      </p:sp>
      <p:sp>
        <p:nvSpPr>
          <p:cNvPr id="4" name="Footer Placeholder 3"/>
          <p:cNvSpPr>
            <a:spLocks noGrp="1"/>
          </p:cNvSpPr>
          <p:nvPr>
            <p:ph type="ftr" sz="quarter" idx="11"/>
          </p:nvPr>
        </p:nvSpPr>
        <p:spPr/>
        <p:txBody>
          <a:bodyPr/>
          <a:lstStyle/>
          <a:p>
            <a:r>
              <a:rPr lang="en-AU">
                <a:solidFill>
                  <a:prstClr val="white"/>
                </a:solidFill>
              </a:rPr>
              <a:t>utscic.edu.au</a:t>
            </a:r>
            <a:endParaRPr lang="en-AU" dirty="0">
              <a:solidFill>
                <a:prstClr val="white"/>
              </a:solidFill>
            </a:endParaRPr>
          </a:p>
        </p:txBody>
      </p:sp>
      <p:graphicFrame>
        <p:nvGraphicFramePr>
          <p:cNvPr id="3" name="Table 2">
            <a:extLst>
              <a:ext uri="{FF2B5EF4-FFF2-40B4-BE49-F238E27FC236}">
                <a16:creationId xmlns:a16="http://schemas.microsoft.com/office/drawing/2014/main" id="{82494770-5BE2-2244-9532-B5947D61B323}"/>
              </a:ext>
            </a:extLst>
          </p:cNvPr>
          <p:cNvGraphicFramePr>
            <a:graphicFrameLocks noGrp="1"/>
          </p:cNvGraphicFramePr>
          <p:nvPr>
            <p:extLst>
              <p:ext uri="{D42A27DB-BD31-4B8C-83A1-F6EECF244321}">
                <p14:modId xmlns:p14="http://schemas.microsoft.com/office/powerpoint/2010/main" val="367229784"/>
              </p:ext>
            </p:extLst>
          </p:nvPr>
        </p:nvGraphicFramePr>
        <p:xfrm>
          <a:off x="377990" y="1455199"/>
          <a:ext cx="8099260" cy="4135327"/>
        </p:xfrm>
        <a:graphic>
          <a:graphicData uri="http://schemas.openxmlformats.org/drawingml/2006/table">
            <a:tbl>
              <a:tblPr firstRow="1" bandRow="1">
                <a:tableStyleId>{5C22544A-7EE6-4342-B048-85BDC9FD1C3A}</a:tableStyleId>
              </a:tblPr>
              <a:tblGrid>
                <a:gridCol w="1342325">
                  <a:extLst>
                    <a:ext uri="{9D8B030D-6E8A-4147-A177-3AD203B41FA5}">
                      <a16:colId xmlns:a16="http://schemas.microsoft.com/office/drawing/2014/main" val="966442156"/>
                    </a:ext>
                  </a:extLst>
                </a:gridCol>
                <a:gridCol w="1289785">
                  <a:extLst>
                    <a:ext uri="{9D8B030D-6E8A-4147-A177-3AD203B41FA5}">
                      <a16:colId xmlns:a16="http://schemas.microsoft.com/office/drawing/2014/main" val="3707619736"/>
                    </a:ext>
                  </a:extLst>
                </a:gridCol>
                <a:gridCol w="2829828">
                  <a:extLst>
                    <a:ext uri="{9D8B030D-6E8A-4147-A177-3AD203B41FA5}">
                      <a16:colId xmlns:a16="http://schemas.microsoft.com/office/drawing/2014/main" val="2290636295"/>
                    </a:ext>
                  </a:extLst>
                </a:gridCol>
                <a:gridCol w="2637322">
                  <a:extLst>
                    <a:ext uri="{9D8B030D-6E8A-4147-A177-3AD203B41FA5}">
                      <a16:colId xmlns:a16="http://schemas.microsoft.com/office/drawing/2014/main" val="2389463802"/>
                    </a:ext>
                  </a:extLst>
                </a:gridCol>
              </a:tblGrid>
              <a:tr h="459785">
                <a:tc>
                  <a:txBody>
                    <a:bodyPr/>
                    <a:lstStyle/>
                    <a:p>
                      <a:pPr algn="ctr"/>
                      <a:r>
                        <a:rPr lang="en-US" dirty="0"/>
                        <a:t>Year</a:t>
                      </a:r>
                    </a:p>
                  </a:txBody>
                  <a:tcPr/>
                </a:tc>
                <a:tc>
                  <a:txBody>
                    <a:bodyPr/>
                    <a:lstStyle/>
                    <a:p>
                      <a:pPr algn="ctr"/>
                      <a:r>
                        <a:rPr lang="en-US" dirty="0"/>
                        <a:t>Winner</a:t>
                      </a:r>
                    </a:p>
                  </a:txBody>
                  <a:tcPr/>
                </a:tc>
                <a:tc>
                  <a:txBody>
                    <a:bodyPr/>
                    <a:lstStyle/>
                    <a:p>
                      <a:pPr algn="ctr"/>
                      <a:r>
                        <a:rPr lang="en-US" dirty="0"/>
                        <a:t>People</a:t>
                      </a:r>
                    </a:p>
                  </a:txBody>
                  <a:tcPr/>
                </a:tc>
                <a:tc>
                  <a:txBody>
                    <a:bodyPr/>
                    <a:lstStyle/>
                    <a:p>
                      <a:pPr algn="ctr"/>
                      <a:r>
                        <a:rPr lang="en-US" dirty="0"/>
                        <a:t>Company/Uni</a:t>
                      </a:r>
                    </a:p>
                  </a:txBody>
                  <a:tcPr/>
                </a:tc>
                <a:extLst>
                  <a:ext uri="{0D108BD9-81ED-4DB2-BD59-A6C34878D82A}">
                    <a16:rowId xmlns:a16="http://schemas.microsoft.com/office/drawing/2014/main" val="985041185"/>
                  </a:ext>
                </a:extLst>
              </a:tr>
              <a:tr h="466171">
                <a:tc>
                  <a:txBody>
                    <a:bodyPr/>
                    <a:lstStyle/>
                    <a:p>
                      <a:pPr algn="ctr"/>
                      <a:r>
                        <a:rPr lang="en-US" dirty="0"/>
                        <a:t>2012</a:t>
                      </a:r>
                    </a:p>
                  </a:txBody>
                  <a:tcPr/>
                </a:tc>
                <a:tc>
                  <a:txBody>
                    <a:bodyPr/>
                    <a:lstStyle/>
                    <a:p>
                      <a:pPr algn="ctr"/>
                      <a:r>
                        <a:rPr lang="en-US" dirty="0" err="1"/>
                        <a:t>AlexNet</a:t>
                      </a:r>
                      <a:endParaRPr lang="en-US" dirty="0"/>
                    </a:p>
                  </a:txBody>
                  <a:tcPr/>
                </a:tc>
                <a:tc>
                  <a:txBody>
                    <a:bodyPr/>
                    <a:lstStyle/>
                    <a:p>
                      <a:pPr marL="285750" indent="-285750" algn="l">
                        <a:buFont typeface="Arial" panose="020B0604020202020204" pitchFamily="34" charset="0"/>
                        <a:buChar char="•"/>
                      </a:pPr>
                      <a:r>
                        <a:rPr lang="en-US" dirty="0"/>
                        <a:t>Alex </a:t>
                      </a:r>
                      <a:r>
                        <a:rPr lang="en-US" dirty="0" err="1"/>
                        <a:t>Krizhevsky</a:t>
                      </a:r>
                      <a:endParaRPr lang="en-US" dirty="0"/>
                    </a:p>
                    <a:p>
                      <a:pPr marL="285750" indent="-285750" algn="l">
                        <a:buFont typeface="Arial" panose="020B0604020202020204" pitchFamily="34" charset="0"/>
                        <a:buChar char="•"/>
                      </a:pPr>
                      <a:r>
                        <a:rPr lang="en-US" dirty="0"/>
                        <a:t>Ilya </a:t>
                      </a:r>
                      <a:r>
                        <a:rPr lang="en-US" dirty="0" err="1"/>
                        <a:t>Sutskever</a:t>
                      </a:r>
                      <a:endParaRPr lang="en-US" dirty="0"/>
                    </a:p>
                    <a:p>
                      <a:pPr marL="285750" indent="-285750" algn="l">
                        <a:buFont typeface="Arial" panose="020B0604020202020204" pitchFamily="34" charset="0"/>
                        <a:buChar char="•"/>
                      </a:pPr>
                      <a:r>
                        <a:rPr lang="en-US" dirty="0"/>
                        <a:t>Geoffrey Hinton</a:t>
                      </a:r>
                    </a:p>
                  </a:txBody>
                  <a:tcPr/>
                </a:tc>
                <a:tc>
                  <a:txBody>
                    <a:bodyPr/>
                    <a:lstStyle/>
                    <a:p>
                      <a:pPr algn="ctr"/>
                      <a:r>
                        <a:rPr lang="en-US" dirty="0"/>
                        <a:t>University of Toronto</a:t>
                      </a:r>
                    </a:p>
                  </a:txBody>
                  <a:tcPr/>
                </a:tc>
                <a:extLst>
                  <a:ext uri="{0D108BD9-81ED-4DB2-BD59-A6C34878D82A}">
                    <a16:rowId xmlns:a16="http://schemas.microsoft.com/office/drawing/2014/main" val="1708958860"/>
                  </a:ext>
                </a:extLst>
              </a:tr>
              <a:tr h="466171">
                <a:tc>
                  <a:txBody>
                    <a:bodyPr/>
                    <a:lstStyle/>
                    <a:p>
                      <a:pPr algn="ctr"/>
                      <a:r>
                        <a:rPr lang="en-US" dirty="0"/>
                        <a:t>2013</a:t>
                      </a:r>
                    </a:p>
                  </a:txBody>
                  <a:tcPr/>
                </a:tc>
                <a:tc>
                  <a:txBody>
                    <a:bodyPr/>
                    <a:lstStyle/>
                    <a:p>
                      <a:pPr algn="ctr"/>
                      <a:r>
                        <a:rPr lang="en-US" dirty="0" err="1"/>
                        <a:t>Clarifai</a:t>
                      </a:r>
                      <a:endParaRPr lang="en-US" dirty="0"/>
                    </a:p>
                  </a:txBody>
                  <a:tcPr/>
                </a:tc>
                <a:tc>
                  <a:txBody>
                    <a:bodyPr/>
                    <a:lstStyle/>
                    <a:p>
                      <a:pPr marL="285750" indent="-285750" algn="l">
                        <a:buFont typeface="Arial" panose="020B0604020202020204" pitchFamily="34" charset="0"/>
                        <a:buChar char="•"/>
                      </a:pPr>
                      <a:r>
                        <a:rPr lang="en-US" dirty="0"/>
                        <a:t>Mathew </a:t>
                      </a:r>
                      <a:r>
                        <a:rPr lang="en-US" dirty="0" err="1"/>
                        <a:t>Zeiler</a:t>
                      </a:r>
                      <a:r>
                        <a:rPr lang="en-US" dirty="0"/>
                        <a:t> (founder)</a:t>
                      </a:r>
                    </a:p>
                  </a:txBody>
                  <a:tcPr/>
                </a:tc>
                <a:tc>
                  <a:txBody>
                    <a:bodyPr/>
                    <a:lstStyle/>
                    <a:p>
                      <a:pPr algn="ctr"/>
                      <a:r>
                        <a:rPr lang="en-US" dirty="0" err="1"/>
                        <a:t>Clarifai</a:t>
                      </a:r>
                      <a:endParaRPr lang="en-US" dirty="0"/>
                    </a:p>
                  </a:txBody>
                  <a:tcPr/>
                </a:tc>
                <a:extLst>
                  <a:ext uri="{0D108BD9-81ED-4DB2-BD59-A6C34878D82A}">
                    <a16:rowId xmlns:a16="http://schemas.microsoft.com/office/drawing/2014/main" val="1918094822"/>
                  </a:ext>
                </a:extLst>
              </a:tr>
              <a:tr h="466171">
                <a:tc>
                  <a:txBody>
                    <a:bodyPr/>
                    <a:lstStyle/>
                    <a:p>
                      <a:pPr algn="ctr"/>
                      <a:r>
                        <a:rPr lang="en-US" dirty="0"/>
                        <a:t>2014</a:t>
                      </a:r>
                    </a:p>
                  </a:txBody>
                  <a:tcPr/>
                </a:tc>
                <a:tc>
                  <a:txBody>
                    <a:bodyPr/>
                    <a:lstStyle/>
                    <a:p>
                      <a:pPr algn="ctr"/>
                      <a:r>
                        <a:rPr lang="en-US" dirty="0" err="1">
                          <a:hlinkClick r:id="rId3"/>
                        </a:rPr>
                        <a:t>VGGNet</a:t>
                      </a:r>
                      <a:endParaRPr lang="en-US" dirty="0"/>
                    </a:p>
                  </a:txBody>
                  <a:tcPr/>
                </a:tc>
                <a:tc>
                  <a:txBody>
                    <a:bodyPr/>
                    <a:lstStyle/>
                    <a:p>
                      <a:pPr marL="285750" indent="-285750" algn="l">
                        <a:buFont typeface="Arial" panose="020B0604020202020204" pitchFamily="34" charset="0"/>
                        <a:buChar char="•"/>
                      </a:pPr>
                      <a:r>
                        <a:rPr lang="en-AU" sz="1800" b="0" i="0" kern="1200" dirty="0">
                          <a:solidFill>
                            <a:schemeClr val="dk1"/>
                          </a:solidFill>
                          <a:effectLst/>
                          <a:latin typeface="+mn-lt"/>
                          <a:ea typeface="+mn-ea"/>
                          <a:cs typeface="+mn-cs"/>
                        </a:rPr>
                        <a:t>Karen </a:t>
                      </a:r>
                      <a:r>
                        <a:rPr lang="en-AU" sz="1800" b="0" i="0" kern="1200" dirty="0" err="1">
                          <a:solidFill>
                            <a:schemeClr val="dk1"/>
                          </a:solidFill>
                          <a:effectLst/>
                          <a:latin typeface="+mn-lt"/>
                          <a:ea typeface="+mn-ea"/>
                          <a:cs typeface="+mn-cs"/>
                        </a:rPr>
                        <a:t>Simonyan</a:t>
                      </a:r>
                      <a:endParaRPr lang="en-AU" sz="1800" b="0" i="0" kern="1200" dirty="0">
                        <a:solidFill>
                          <a:schemeClr val="dk1"/>
                        </a:solidFill>
                        <a:effectLst/>
                        <a:latin typeface="+mn-lt"/>
                        <a:ea typeface="+mn-ea"/>
                        <a:cs typeface="+mn-cs"/>
                      </a:endParaRPr>
                    </a:p>
                    <a:p>
                      <a:pPr marL="285750" indent="-285750" algn="l">
                        <a:buFont typeface="Arial" panose="020B0604020202020204" pitchFamily="34" charset="0"/>
                        <a:buChar char="•"/>
                      </a:pPr>
                      <a:r>
                        <a:rPr lang="en-AU" sz="1800" b="0" i="0" kern="1200" dirty="0">
                          <a:solidFill>
                            <a:schemeClr val="dk1"/>
                          </a:solidFill>
                          <a:effectLst/>
                          <a:latin typeface="+mn-lt"/>
                          <a:ea typeface="+mn-ea"/>
                          <a:cs typeface="+mn-cs"/>
                        </a:rPr>
                        <a:t>Andrew Zisserman</a:t>
                      </a:r>
                      <a:endParaRPr lang="en-US" dirty="0"/>
                    </a:p>
                  </a:txBody>
                  <a:tcPr/>
                </a:tc>
                <a:tc>
                  <a:txBody>
                    <a:bodyPr/>
                    <a:lstStyle/>
                    <a:p>
                      <a:pPr algn="ctr"/>
                      <a:r>
                        <a:rPr lang="en-US" dirty="0"/>
                        <a:t>Oxford University</a:t>
                      </a:r>
                    </a:p>
                  </a:txBody>
                  <a:tcPr/>
                </a:tc>
                <a:extLst>
                  <a:ext uri="{0D108BD9-81ED-4DB2-BD59-A6C34878D82A}">
                    <a16:rowId xmlns:a16="http://schemas.microsoft.com/office/drawing/2014/main" val="2374969827"/>
                  </a:ext>
                </a:extLst>
              </a:tr>
              <a:tr h="466171">
                <a:tc>
                  <a:txBody>
                    <a:bodyPr/>
                    <a:lstStyle/>
                    <a:p>
                      <a:pPr algn="ctr"/>
                      <a:r>
                        <a:rPr lang="en-US" dirty="0"/>
                        <a:t>2014</a:t>
                      </a:r>
                    </a:p>
                  </a:txBody>
                  <a:tcPr/>
                </a:tc>
                <a:tc>
                  <a:txBody>
                    <a:bodyPr/>
                    <a:lstStyle/>
                    <a:p>
                      <a:pPr algn="ctr"/>
                      <a:r>
                        <a:rPr lang="en-US" dirty="0" err="1">
                          <a:hlinkClick r:id="rId4"/>
                        </a:rPr>
                        <a:t>GoogleNet</a:t>
                      </a:r>
                      <a:endParaRPr lang="en-US" dirty="0"/>
                    </a:p>
                  </a:txBody>
                  <a:tcPr/>
                </a:tc>
                <a:tc>
                  <a:txBody>
                    <a:bodyPr/>
                    <a:lstStyle/>
                    <a:p>
                      <a:pPr marL="285750" indent="-285750" algn="l">
                        <a:buFont typeface="Arial" panose="020B0604020202020204" pitchFamily="34" charset="0"/>
                        <a:buChar char="•"/>
                      </a:pPr>
                      <a:r>
                        <a:rPr lang="en-US" dirty="0"/>
                        <a:t>Christian </a:t>
                      </a:r>
                      <a:r>
                        <a:rPr lang="en-US" dirty="0" err="1"/>
                        <a:t>Szegedy</a:t>
                      </a:r>
                      <a:r>
                        <a:rPr lang="en-US" dirty="0"/>
                        <a:t> et al.</a:t>
                      </a:r>
                    </a:p>
                  </a:txBody>
                  <a:tcPr/>
                </a:tc>
                <a:tc>
                  <a:txBody>
                    <a:bodyPr/>
                    <a:lstStyle/>
                    <a:p>
                      <a:pPr algn="ctr"/>
                      <a:r>
                        <a:rPr lang="en-US" dirty="0"/>
                        <a:t>Google</a:t>
                      </a:r>
                    </a:p>
                  </a:txBody>
                  <a:tcPr/>
                </a:tc>
                <a:extLst>
                  <a:ext uri="{0D108BD9-81ED-4DB2-BD59-A6C34878D82A}">
                    <a16:rowId xmlns:a16="http://schemas.microsoft.com/office/drawing/2014/main" val="560130944"/>
                  </a:ext>
                </a:extLst>
              </a:tr>
              <a:tr h="466171">
                <a:tc>
                  <a:txBody>
                    <a:bodyPr/>
                    <a:lstStyle/>
                    <a:p>
                      <a:pPr algn="ctr"/>
                      <a:r>
                        <a:rPr lang="en-US" dirty="0"/>
                        <a:t>2015</a:t>
                      </a:r>
                    </a:p>
                  </a:txBody>
                  <a:tcPr/>
                </a:tc>
                <a:tc>
                  <a:txBody>
                    <a:bodyPr/>
                    <a:lstStyle/>
                    <a:p>
                      <a:pPr algn="ctr"/>
                      <a:r>
                        <a:rPr lang="en-US" dirty="0" err="1">
                          <a:hlinkClick r:id="rId5"/>
                        </a:rPr>
                        <a:t>ResNet</a:t>
                      </a:r>
                      <a:endParaRPr lang="en-US" dirty="0"/>
                    </a:p>
                  </a:txBody>
                  <a:tcPr/>
                </a:tc>
                <a:tc>
                  <a:txBody>
                    <a:bodyPr/>
                    <a:lstStyle/>
                    <a:p>
                      <a:pPr marL="285750" indent="-285750" algn="l">
                        <a:buFont typeface="Arial" panose="020B0604020202020204" pitchFamily="34" charset="0"/>
                        <a:buChar char="•"/>
                      </a:pPr>
                      <a:r>
                        <a:rPr lang="en-US" dirty="0" err="1"/>
                        <a:t>Kaiming</a:t>
                      </a:r>
                      <a:r>
                        <a:rPr lang="en-US" dirty="0"/>
                        <a:t> He</a:t>
                      </a:r>
                    </a:p>
                    <a:p>
                      <a:pPr marL="285750" indent="-285750" algn="l">
                        <a:buFont typeface="Arial" panose="020B0604020202020204" pitchFamily="34" charset="0"/>
                        <a:buChar char="•"/>
                      </a:pPr>
                      <a:r>
                        <a:rPr lang="en-US" dirty="0" err="1"/>
                        <a:t>Xiangyu</a:t>
                      </a:r>
                      <a:r>
                        <a:rPr lang="en-US" dirty="0"/>
                        <a:t> Zhang</a:t>
                      </a:r>
                    </a:p>
                    <a:p>
                      <a:pPr marL="285750" indent="-285750" algn="l">
                        <a:buFont typeface="Arial" panose="020B0604020202020204" pitchFamily="34" charset="0"/>
                        <a:buChar char="•"/>
                      </a:pPr>
                      <a:r>
                        <a:rPr lang="en-US" dirty="0" err="1"/>
                        <a:t>Shaoqing</a:t>
                      </a:r>
                      <a:r>
                        <a:rPr lang="en-US" dirty="0"/>
                        <a:t> Ren</a:t>
                      </a:r>
                    </a:p>
                    <a:p>
                      <a:pPr marL="285750" indent="-285750" algn="l">
                        <a:buFont typeface="Arial" panose="020B0604020202020204" pitchFamily="34" charset="0"/>
                        <a:buChar char="•"/>
                      </a:pPr>
                      <a:r>
                        <a:rPr lang="en-US" dirty="0"/>
                        <a:t>Jian Sun</a:t>
                      </a:r>
                    </a:p>
                  </a:txBody>
                  <a:tcPr/>
                </a:tc>
                <a:tc>
                  <a:txBody>
                    <a:bodyPr/>
                    <a:lstStyle/>
                    <a:p>
                      <a:pPr algn="ctr"/>
                      <a:r>
                        <a:rPr lang="en-US" dirty="0"/>
                        <a:t>Microsoft</a:t>
                      </a:r>
                    </a:p>
                  </a:txBody>
                  <a:tcPr/>
                </a:tc>
                <a:extLst>
                  <a:ext uri="{0D108BD9-81ED-4DB2-BD59-A6C34878D82A}">
                    <a16:rowId xmlns:a16="http://schemas.microsoft.com/office/drawing/2014/main" val="698787599"/>
                  </a:ext>
                </a:extLst>
              </a:tr>
            </a:tbl>
          </a:graphicData>
        </a:graphic>
      </p:graphicFrame>
    </p:spTree>
    <p:extLst>
      <p:ext uri="{BB962C8B-B14F-4D97-AF65-F5344CB8AC3E}">
        <p14:creationId xmlns:p14="http://schemas.microsoft.com/office/powerpoint/2010/main" val="3110581929"/>
      </p:ext>
    </p:extLst>
  </p:cSld>
  <p:clrMapOvr>
    <a:masterClrMapping/>
  </p:clrMapOvr>
</p:sld>
</file>

<file path=ppt/theme/theme1.xml><?xml version="1.0" encoding="utf-8"?>
<a:theme xmlns:a="http://schemas.openxmlformats.org/drawingml/2006/main" name="18897 CIC 4x3">
  <a:themeElements>
    <a:clrScheme name="Custom 9">
      <a:dk1>
        <a:sysClr val="windowText" lastClr="000000"/>
      </a:dk1>
      <a:lt1>
        <a:sysClr val="window" lastClr="FFFFFF"/>
      </a:lt1>
      <a:dk2>
        <a:srgbClr val="9325B2"/>
      </a:dk2>
      <a:lt2>
        <a:srgbClr val="8CB7C7"/>
      </a:lt2>
      <a:accent1>
        <a:srgbClr val="0078C9"/>
      </a:accent1>
      <a:accent2>
        <a:srgbClr val="8CB7C7"/>
      </a:accent2>
      <a:accent3>
        <a:srgbClr val="4853C5"/>
      </a:accent3>
      <a:accent4>
        <a:srgbClr val="9325B2"/>
      </a:accent4>
      <a:accent5>
        <a:srgbClr val="FFBC3E"/>
      </a:accent5>
      <a:accent6>
        <a:srgbClr val="76AE99"/>
      </a:accent6>
      <a:hlink>
        <a:srgbClr val="00AEEF"/>
      </a:hlink>
      <a:folHlink>
        <a:srgbClr val="9325B2"/>
      </a:folHlink>
    </a:clrScheme>
    <a:fontScheme name="UTS">
      <a:majorFont>
        <a:latin typeface="DINOT-Bold"/>
        <a:ea typeface=""/>
        <a:cs typeface=""/>
      </a:majorFont>
      <a:minorFont>
        <a:latin typeface="DINO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18897 CIC 4x3</Template>
  <TotalTime>12911</TotalTime>
  <Words>2433</Words>
  <Application>Microsoft Macintosh PowerPoint</Application>
  <PresentationFormat>On-screen Show (4:3)</PresentationFormat>
  <Paragraphs>558</Paragraphs>
  <Slides>58</Slides>
  <Notes>58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6" baseType="lpstr">
      <vt:lpstr>Arial</vt:lpstr>
      <vt:lpstr>Calibri</vt:lpstr>
      <vt:lpstr>Cambria Math</vt:lpstr>
      <vt:lpstr>Courier New</vt:lpstr>
      <vt:lpstr>DINOT</vt:lpstr>
      <vt:lpstr>DINOT-Bold</vt:lpstr>
      <vt:lpstr>18897 CIC 4x3</vt:lpstr>
      <vt:lpstr>Document</vt:lpstr>
      <vt:lpstr>Deep Learning  Lecture 3 – INTRODUCTION to Computer Vision</vt:lpstr>
      <vt:lpstr>OVERVIEW of Today</vt:lpstr>
      <vt:lpstr>OVERVIEW of Today</vt:lpstr>
      <vt:lpstr>AT1A Feedback</vt:lpstr>
      <vt:lpstr>Some history of Computer Vision</vt:lpstr>
      <vt:lpstr>Some history of Computer Vision</vt:lpstr>
      <vt:lpstr>Then nothing…..</vt:lpstr>
      <vt:lpstr>Then ImageNet</vt:lpstr>
      <vt:lpstr>A note on ILSVRC</vt:lpstr>
      <vt:lpstr>What is a CNN?</vt:lpstr>
      <vt:lpstr>You will understand this  </vt:lpstr>
      <vt:lpstr>Some Background</vt:lpstr>
      <vt:lpstr>Additional Difficulties</vt:lpstr>
      <vt:lpstr>Convolution</vt:lpstr>
      <vt:lpstr>Convolution in 3D</vt:lpstr>
      <vt:lpstr>Convolution in 3D</vt:lpstr>
      <vt:lpstr>Convolution</vt:lpstr>
      <vt:lpstr>Convolutions &amp; Receptive Fields</vt:lpstr>
      <vt:lpstr>Visualising Intermediary LAyers</vt:lpstr>
      <vt:lpstr>Visualising Intermediary LAyers</vt:lpstr>
      <vt:lpstr>Visualising Intermediary LAyers</vt:lpstr>
      <vt:lpstr>Visualising Intermediary LAyers</vt:lpstr>
      <vt:lpstr>Visualising Intermediary LAyers</vt:lpstr>
      <vt:lpstr>Convolution</vt:lpstr>
      <vt:lpstr>Convolution Example</vt:lpstr>
      <vt:lpstr>A Summary of the maths:</vt:lpstr>
      <vt:lpstr>Convolutions &amp; Vanilla NN?</vt:lpstr>
      <vt:lpstr>Standard Sizes:</vt:lpstr>
      <vt:lpstr>Back to LeNet</vt:lpstr>
      <vt:lpstr>Activations</vt:lpstr>
      <vt:lpstr>Pooling Layer</vt:lpstr>
      <vt:lpstr>Fully connected (Dense) Layer</vt:lpstr>
      <vt:lpstr>Fully connected (Dense) Layer</vt:lpstr>
      <vt:lpstr>Extra Readings &amp; Sources</vt:lpstr>
      <vt:lpstr>Regularisation for CNN</vt:lpstr>
      <vt:lpstr>Max Norm</vt:lpstr>
      <vt:lpstr>Max Norm</vt:lpstr>
      <vt:lpstr>Batch Normalisation</vt:lpstr>
      <vt:lpstr>Batch Normalisation</vt:lpstr>
      <vt:lpstr>Data Augmentation</vt:lpstr>
      <vt:lpstr>Back to AlexNet</vt:lpstr>
      <vt:lpstr>VGGNet (16 and 19)</vt:lpstr>
      <vt:lpstr>GoogleNet (‘Inception’)</vt:lpstr>
      <vt:lpstr>GoogleNet (‘Inception’)</vt:lpstr>
      <vt:lpstr>Back to this….</vt:lpstr>
      <vt:lpstr>ResNet &amp; ResNExt</vt:lpstr>
      <vt:lpstr>ResNeT</vt:lpstr>
      <vt:lpstr>ResNExt &amp; Densenet</vt:lpstr>
      <vt:lpstr>Other Computer Vision Tasks</vt:lpstr>
      <vt:lpstr>Bounding Boxes (Localisation)</vt:lpstr>
      <vt:lpstr>Intersection over Union</vt:lpstr>
      <vt:lpstr>How do we determine where to put boxes?</vt:lpstr>
      <vt:lpstr>How do we determine where to put boxes?</vt:lpstr>
      <vt:lpstr>SSD &amp; Yolo (Real Time Bounding Boxes)</vt:lpstr>
      <vt:lpstr>Semantic/Instance Segmentation</vt:lpstr>
      <vt:lpstr>Which architecture?</vt:lpstr>
      <vt:lpstr>Why start from scratch?</vt:lpstr>
      <vt:lpstr>Lab – Computer Vision in Keras</vt:lpstr>
    </vt:vector>
  </TitlesOfParts>
  <Company>University of Technology, Sydney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Gubanyi</dc:creator>
  <cp:lastModifiedBy>Alex Scriven</cp:lastModifiedBy>
  <cp:revision>1062</cp:revision>
  <cp:lastPrinted>2017-05-01T00:41:22Z</cp:lastPrinted>
  <dcterms:created xsi:type="dcterms:W3CDTF">2016-10-13T05:46:21Z</dcterms:created>
  <dcterms:modified xsi:type="dcterms:W3CDTF">2019-05-08T02:32:56Z</dcterms:modified>
</cp:coreProperties>
</file>